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82" r:id="rId5"/>
    <p:sldId id="280" r:id="rId6"/>
    <p:sldId id="333" r:id="rId7"/>
    <p:sldId id="336" r:id="rId8"/>
    <p:sldId id="335" r:id="rId9"/>
    <p:sldId id="337" r:id="rId10"/>
    <p:sldId id="338" r:id="rId11"/>
    <p:sldId id="340" r:id="rId12"/>
    <p:sldId id="345" r:id="rId13"/>
    <p:sldId id="346" r:id="rId14"/>
    <p:sldId id="347" r:id="rId15"/>
    <p:sldId id="348" r:id="rId16"/>
    <p:sldId id="365"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34" r:id="rId34"/>
    <p:sldId id="332" r:id="rId35"/>
    <p:sldId id="329" r:id="rId36"/>
    <p:sldId id="326" r:id="rId37"/>
    <p:sldId id="331" r:id="rId38"/>
    <p:sldId id="312" r:id="rId39"/>
    <p:sldId id="342" r:id="rId40"/>
    <p:sldId id="343" r:id="rId41"/>
    <p:sldId id="344" r:id="rId42"/>
    <p:sldId id="330" r:id="rId43"/>
    <p:sldId id="2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9FEAD-AD19-4C53-B978-A4AFFEB0D084}" v="1" dt="2021-02-18T11:22:00.007"/>
    <p1510:client id="{E40B2486-231F-40B3-9BBD-33948852F925}" v="1" dt="2020-12-19T17:55:30.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PUL KUMAR-20SCSE1010605" userId="S::bipul.20scse1010605@galgotiasuniversity.edu.in::85dfa734-7c47-4584-a07e-0b430a59b567" providerId="AD" clId="Web-{E40B2486-231F-40B3-9BBD-33948852F925}"/>
    <pc:docChg chg="modSld">
      <pc:chgData name="BIPUL KUMAR-20SCSE1010605" userId="S::bipul.20scse1010605@galgotiasuniversity.edu.in::85dfa734-7c47-4584-a07e-0b430a59b567" providerId="AD" clId="Web-{E40B2486-231F-40B3-9BBD-33948852F925}" dt="2020-12-19T17:55:30.290" v="0" actId="1076"/>
      <pc:docMkLst>
        <pc:docMk/>
      </pc:docMkLst>
      <pc:sldChg chg="modSp">
        <pc:chgData name="BIPUL KUMAR-20SCSE1010605" userId="S::bipul.20scse1010605@galgotiasuniversity.edu.in::85dfa734-7c47-4584-a07e-0b430a59b567" providerId="AD" clId="Web-{E40B2486-231F-40B3-9BBD-33948852F925}" dt="2020-12-19T17:55:30.290" v="0" actId="1076"/>
        <pc:sldMkLst>
          <pc:docMk/>
          <pc:sldMk cId="3809681823" sldId="348"/>
        </pc:sldMkLst>
        <pc:picChg chg="mod">
          <ac:chgData name="BIPUL KUMAR-20SCSE1010605" userId="S::bipul.20scse1010605@galgotiasuniversity.edu.in::85dfa734-7c47-4584-a07e-0b430a59b567" providerId="AD" clId="Web-{E40B2486-231F-40B3-9BBD-33948852F925}" dt="2020-12-19T17:55:30.290" v="0" actId="1076"/>
          <ac:picMkLst>
            <pc:docMk/>
            <pc:sldMk cId="3809681823" sldId="348"/>
            <ac:picMk id="8" creationId="{EDCDAA56-301D-40F7-9BC1-93E319166C40}"/>
          </ac:picMkLst>
        </pc:picChg>
      </pc:sldChg>
    </pc:docChg>
  </pc:docChgLst>
  <pc:docChgLst>
    <pc:chgData name="YASH TIWARI-20SCSE1010393" userId="S::yash.20scse1010393@galgotiasuniversity.edu.in::c1558404-d3bc-4e67-8f28-765cde3a62f8" providerId="AD" clId="Web-{2089FEAD-AD19-4C53-B978-A4AFFEB0D084}"/>
    <pc:docChg chg="addSld">
      <pc:chgData name="YASH TIWARI-20SCSE1010393" userId="S::yash.20scse1010393@galgotiasuniversity.edu.in::c1558404-d3bc-4e67-8f28-765cde3a62f8" providerId="AD" clId="Web-{2089FEAD-AD19-4C53-B978-A4AFFEB0D084}" dt="2021-02-18T11:22:00.007" v="0"/>
      <pc:docMkLst>
        <pc:docMk/>
      </pc:docMkLst>
      <pc:sldChg chg="new">
        <pc:chgData name="YASH TIWARI-20SCSE1010393" userId="S::yash.20scse1010393@galgotiasuniversity.edu.in::c1558404-d3bc-4e67-8f28-765cde3a62f8" providerId="AD" clId="Web-{2089FEAD-AD19-4C53-B978-A4AFFEB0D084}" dt="2021-02-18T11:22:00.007" v="0"/>
        <pc:sldMkLst>
          <pc:docMk/>
          <pc:sldMk cId="294090177" sldId="36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18-01-2022</a:t>
            </a:fld>
            <a:endParaRPr lang="en-US"/>
          </a:p>
        </p:txBody>
      </p:sp>
      <p:sp>
        <p:nvSpPr>
          <p:cNvPr id="4" name="Footer Placeholder 3">
            <a:extLst>
              <a:ext uri="{FF2B5EF4-FFF2-40B4-BE49-F238E27FC236}">
                <a16:creationId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18-01-2022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10</a:t>
            </a:fld>
            <a:endParaRPr lang="en-US"/>
          </a:p>
        </p:txBody>
      </p:sp>
    </p:spTree>
    <p:extLst>
      <p:ext uri="{BB962C8B-B14F-4D97-AF65-F5344CB8AC3E}">
        <p14:creationId xmlns:p14="http://schemas.microsoft.com/office/powerpoint/2010/main" val="2368496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11</a:t>
            </a:fld>
            <a:endParaRPr lang="en-US"/>
          </a:p>
        </p:txBody>
      </p:sp>
    </p:spTree>
    <p:extLst>
      <p:ext uri="{BB962C8B-B14F-4D97-AF65-F5344CB8AC3E}">
        <p14:creationId xmlns:p14="http://schemas.microsoft.com/office/powerpoint/2010/main" val="139710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12</a:t>
            </a:fld>
            <a:endParaRPr lang="en-US"/>
          </a:p>
        </p:txBody>
      </p:sp>
    </p:spTree>
    <p:extLst>
      <p:ext uri="{BB962C8B-B14F-4D97-AF65-F5344CB8AC3E}">
        <p14:creationId xmlns:p14="http://schemas.microsoft.com/office/powerpoint/2010/main" val="170364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13</a:t>
            </a:fld>
            <a:endParaRPr lang="en-US"/>
          </a:p>
        </p:txBody>
      </p:sp>
    </p:spTree>
    <p:extLst>
      <p:ext uri="{BB962C8B-B14F-4D97-AF65-F5344CB8AC3E}">
        <p14:creationId xmlns:p14="http://schemas.microsoft.com/office/powerpoint/2010/main" val="390128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14</a:t>
            </a:fld>
            <a:endParaRPr lang="en-US"/>
          </a:p>
        </p:txBody>
      </p:sp>
    </p:spTree>
    <p:extLst>
      <p:ext uri="{BB962C8B-B14F-4D97-AF65-F5344CB8AC3E}">
        <p14:creationId xmlns:p14="http://schemas.microsoft.com/office/powerpoint/2010/main" val="2049355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15</a:t>
            </a:fld>
            <a:endParaRPr lang="en-US"/>
          </a:p>
        </p:txBody>
      </p:sp>
    </p:spTree>
    <p:extLst>
      <p:ext uri="{BB962C8B-B14F-4D97-AF65-F5344CB8AC3E}">
        <p14:creationId xmlns:p14="http://schemas.microsoft.com/office/powerpoint/2010/main" val="504734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16</a:t>
            </a:fld>
            <a:endParaRPr lang="en-US"/>
          </a:p>
        </p:txBody>
      </p:sp>
    </p:spTree>
    <p:extLst>
      <p:ext uri="{BB962C8B-B14F-4D97-AF65-F5344CB8AC3E}">
        <p14:creationId xmlns:p14="http://schemas.microsoft.com/office/powerpoint/2010/main" val="335222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17</a:t>
            </a:fld>
            <a:endParaRPr lang="en-US"/>
          </a:p>
        </p:txBody>
      </p:sp>
    </p:spTree>
    <p:extLst>
      <p:ext uri="{BB962C8B-B14F-4D97-AF65-F5344CB8AC3E}">
        <p14:creationId xmlns:p14="http://schemas.microsoft.com/office/powerpoint/2010/main" val="3635618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18</a:t>
            </a:fld>
            <a:endParaRPr lang="en-US"/>
          </a:p>
        </p:txBody>
      </p:sp>
    </p:spTree>
    <p:extLst>
      <p:ext uri="{BB962C8B-B14F-4D97-AF65-F5344CB8AC3E}">
        <p14:creationId xmlns:p14="http://schemas.microsoft.com/office/powerpoint/2010/main" val="3036385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19</a:t>
            </a:fld>
            <a:endParaRPr lang="en-US"/>
          </a:p>
        </p:txBody>
      </p:sp>
    </p:spTree>
    <p:extLst>
      <p:ext uri="{BB962C8B-B14F-4D97-AF65-F5344CB8AC3E}">
        <p14:creationId xmlns:p14="http://schemas.microsoft.com/office/powerpoint/2010/main" val="403671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a:t>
            </a:fld>
            <a:endParaRPr lang="en-US"/>
          </a:p>
        </p:txBody>
      </p:sp>
    </p:spTree>
    <p:extLst>
      <p:ext uri="{BB962C8B-B14F-4D97-AF65-F5344CB8AC3E}">
        <p14:creationId xmlns:p14="http://schemas.microsoft.com/office/powerpoint/2010/main" val="2413235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20</a:t>
            </a:fld>
            <a:endParaRPr lang="en-US"/>
          </a:p>
        </p:txBody>
      </p:sp>
    </p:spTree>
    <p:extLst>
      <p:ext uri="{BB962C8B-B14F-4D97-AF65-F5344CB8AC3E}">
        <p14:creationId xmlns:p14="http://schemas.microsoft.com/office/powerpoint/2010/main" val="2191601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21</a:t>
            </a:fld>
            <a:endParaRPr lang="en-US"/>
          </a:p>
        </p:txBody>
      </p:sp>
    </p:spTree>
    <p:extLst>
      <p:ext uri="{BB962C8B-B14F-4D97-AF65-F5344CB8AC3E}">
        <p14:creationId xmlns:p14="http://schemas.microsoft.com/office/powerpoint/2010/main" val="3978474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22</a:t>
            </a:fld>
            <a:endParaRPr lang="en-US"/>
          </a:p>
        </p:txBody>
      </p:sp>
    </p:spTree>
    <p:extLst>
      <p:ext uri="{BB962C8B-B14F-4D97-AF65-F5344CB8AC3E}">
        <p14:creationId xmlns:p14="http://schemas.microsoft.com/office/powerpoint/2010/main" val="217735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23</a:t>
            </a:fld>
            <a:endParaRPr lang="en-US"/>
          </a:p>
        </p:txBody>
      </p:sp>
    </p:spTree>
    <p:extLst>
      <p:ext uri="{BB962C8B-B14F-4D97-AF65-F5344CB8AC3E}">
        <p14:creationId xmlns:p14="http://schemas.microsoft.com/office/powerpoint/2010/main" val="2806510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24</a:t>
            </a:fld>
            <a:endParaRPr lang="en-US"/>
          </a:p>
        </p:txBody>
      </p:sp>
    </p:spTree>
    <p:extLst>
      <p:ext uri="{BB962C8B-B14F-4D97-AF65-F5344CB8AC3E}">
        <p14:creationId xmlns:p14="http://schemas.microsoft.com/office/powerpoint/2010/main" val="1095115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25</a:t>
            </a:fld>
            <a:endParaRPr lang="en-US"/>
          </a:p>
        </p:txBody>
      </p:sp>
    </p:spTree>
    <p:extLst>
      <p:ext uri="{BB962C8B-B14F-4D97-AF65-F5344CB8AC3E}">
        <p14:creationId xmlns:p14="http://schemas.microsoft.com/office/powerpoint/2010/main" val="3211834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26</a:t>
            </a:fld>
            <a:endParaRPr lang="en-US"/>
          </a:p>
        </p:txBody>
      </p:sp>
    </p:spTree>
    <p:extLst>
      <p:ext uri="{BB962C8B-B14F-4D97-AF65-F5344CB8AC3E}">
        <p14:creationId xmlns:p14="http://schemas.microsoft.com/office/powerpoint/2010/main" val="4137086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27</a:t>
            </a:fld>
            <a:endParaRPr lang="en-US"/>
          </a:p>
        </p:txBody>
      </p:sp>
    </p:spTree>
    <p:extLst>
      <p:ext uri="{BB962C8B-B14F-4D97-AF65-F5344CB8AC3E}">
        <p14:creationId xmlns:p14="http://schemas.microsoft.com/office/powerpoint/2010/main" val="4169007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28</a:t>
            </a:fld>
            <a:endParaRPr lang="en-US"/>
          </a:p>
        </p:txBody>
      </p:sp>
    </p:spTree>
    <p:extLst>
      <p:ext uri="{BB962C8B-B14F-4D97-AF65-F5344CB8AC3E}">
        <p14:creationId xmlns:p14="http://schemas.microsoft.com/office/powerpoint/2010/main" val="1797682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29</a:t>
            </a:fld>
            <a:endParaRPr lang="en-US"/>
          </a:p>
        </p:txBody>
      </p:sp>
    </p:spTree>
    <p:extLst>
      <p:ext uri="{BB962C8B-B14F-4D97-AF65-F5344CB8AC3E}">
        <p14:creationId xmlns:p14="http://schemas.microsoft.com/office/powerpoint/2010/main" val="188320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a:t>
            </a:fld>
            <a:endParaRPr lang="en-US"/>
          </a:p>
        </p:txBody>
      </p:sp>
    </p:spTree>
    <p:extLst>
      <p:ext uri="{BB962C8B-B14F-4D97-AF65-F5344CB8AC3E}">
        <p14:creationId xmlns:p14="http://schemas.microsoft.com/office/powerpoint/2010/main" val="2918943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30</a:t>
            </a:fld>
            <a:endParaRPr lang="en-US"/>
          </a:p>
        </p:txBody>
      </p:sp>
    </p:spTree>
    <p:extLst>
      <p:ext uri="{BB962C8B-B14F-4D97-AF65-F5344CB8AC3E}">
        <p14:creationId xmlns:p14="http://schemas.microsoft.com/office/powerpoint/2010/main" val="2485050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31</a:t>
            </a:fld>
            <a:endParaRPr lang="en-US"/>
          </a:p>
        </p:txBody>
      </p:sp>
    </p:spTree>
    <p:extLst>
      <p:ext uri="{BB962C8B-B14F-4D97-AF65-F5344CB8AC3E}">
        <p14:creationId xmlns:p14="http://schemas.microsoft.com/office/powerpoint/2010/main" val="3759317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32</a:t>
            </a:fld>
            <a:endParaRPr lang="en-US"/>
          </a:p>
        </p:txBody>
      </p:sp>
    </p:spTree>
    <p:extLst>
      <p:ext uri="{BB962C8B-B14F-4D97-AF65-F5344CB8AC3E}">
        <p14:creationId xmlns:p14="http://schemas.microsoft.com/office/powerpoint/2010/main" val="2949406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33</a:t>
            </a:fld>
            <a:endParaRPr lang="en-US"/>
          </a:p>
        </p:txBody>
      </p:sp>
    </p:spTree>
    <p:extLst>
      <p:ext uri="{BB962C8B-B14F-4D97-AF65-F5344CB8AC3E}">
        <p14:creationId xmlns:p14="http://schemas.microsoft.com/office/powerpoint/2010/main" val="4103152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34</a:t>
            </a:fld>
            <a:endParaRPr lang="en-US"/>
          </a:p>
        </p:txBody>
      </p:sp>
    </p:spTree>
    <p:extLst>
      <p:ext uri="{BB962C8B-B14F-4D97-AF65-F5344CB8AC3E}">
        <p14:creationId xmlns:p14="http://schemas.microsoft.com/office/powerpoint/2010/main" val="63259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36</a:t>
            </a:fld>
            <a:endParaRPr lang="en-US"/>
          </a:p>
        </p:txBody>
      </p:sp>
    </p:spTree>
    <p:extLst>
      <p:ext uri="{BB962C8B-B14F-4D97-AF65-F5344CB8AC3E}">
        <p14:creationId xmlns:p14="http://schemas.microsoft.com/office/powerpoint/2010/main" val="4037399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37</a:t>
            </a:fld>
            <a:endParaRPr lang="en-US"/>
          </a:p>
        </p:txBody>
      </p:sp>
    </p:spTree>
    <p:extLst>
      <p:ext uri="{BB962C8B-B14F-4D97-AF65-F5344CB8AC3E}">
        <p14:creationId xmlns:p14="http://schemas.microsoft.com/office/powerpoint/2010/main" val="2373905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38</a:t>
            </a:fld>
            <a:endParaRPr lang="en-US"/>
          </a:p>
        </p:txBody>
      </p:sp>
    </p:spTree>
    <p:extLst>
      <p:ext uri="{BB962C8B-B14F-4D97-AF65-F5344CB8AC3E}">
        <p14:creationId xmlns:p14="http://schemas.microsoft.com/office/powerpoint/2010/main" val="348414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4</a:t>
            </a:fld>
            <a:endParaRPr lang="en-US"/>
          </a:p>
        </p:txBody>
      </p:sp>
    </p:spTree>
    <p:extLst>
      <p:ext uri="{BB962C8B-B14F-4D97-AF65-F5344CB8AC3E}">
        <p14:creationId xmlns:p14="http://schemas.microsoft.com/office/powerpoint/2010/main" val="4047828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5</a:t>
            </a:fld>
            <a:endParaRPr lang="en-US"/>
          </a:p>
        </p:txBody>
      </p:sp>
    </p:spTree>
    <p:extLst>
      <p:ext uri="{BB962C8B-B14F-4D97-AF65-F5344CB8AC3E}">
        <p14:creationId xmlns:p14="http://schemas.microsoft.com/office/powerpoint/2010/main" val="224050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6</a:t>
            </a:fld>
            <a:endParaRPr lang="en-US"/>
          </a:p>
        </p:txBody>
      </p:sp>
    </p:spTree>
    <p:extLst>
      <p:ext uri="{BB962C8B-B14F-4D97-AF65-F5344CB8AC3E}">
        <p14:creationId xmlns:p14="http://schemas.microsoft.com/office/powerpoint/2010/main" val="188165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7</a:t>
            </a:fld>
            <a:endParaRPr lang="en-US"/>
          </a:p>
        </p:txBody>
      </p:sp>
    </p:spTree>
    <p:extLst>
      <p:ext uri="{BB962C8B-B14F-4D97-AF65-F5344CB8AC3E}">
        <p14:creationId xmlns:p14="http://schemas.microsoft.com/office/powerpoint/2010/main" val="2557964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8</a:t>
            </a:fld>
            <a:endParaRPr lang="en-US"/>
          </a:p>
        </p:txBody>
      </p:sp>
    </p:spTree>
    <p:extLst>
      <p:ext uri="{BB962C8B-B14F-4D97-AF65-F5344CB8AC3E}">
        <p14:creationId xmlns:p14="http://schemas.microsoft.com/office/powerpoint/2010/main" val="357486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0D247752-78CA-404D-91C8-45DA75B158D6}" type="datetime1">
              <a:rPr lang="en-IN" smtClean="0"/>
              <a:pPr/>
              <a:t>18-01-2022</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9</a:t>
            </a:fld>
            <a:endParaRPr lang="en-US"/>
          </a:p>
        </p:txBody>
      </p:sp>
    </p:spTree>
    <p:extLst>
      <p:ext uri="{BB962C8B-B14F-4D97-AF65-F5344CB8AC3E}">
        <p14:creationId xmlns:p14="http://schemas.microsoft.com/office/powerpoint/2010/main" val="604771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5" name="Footer Placeholder 4">
            <a:extLst>
              <a:ext uri="{FF2B5EF4-FFF2-40B4-BE49-F238E27FC236}">
                <a16:creationId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5" name="Footer Placeholder 4">
            <a:extLst>
              <a:ext uri="{FF2B5EF4-FFF2-40B4-BE49-F238E27FC236}">
                <a16:creationId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5" name="Footer Placeholder 4">
            <a:extLst>
              <a:ext uri="{FF2B5EF4-FFF2-40B4-BE49-F238E27FC236}">
                <a16:creationId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5" name="Footer Placeholder 4">
            <a:extLst>
              <a:ext uri="{FF2B5EF4-FFF2-40B4-BE49-F238E27FC236}">
                <a16:creationId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5" name="Footer Placeholder 4">
            <a:extLst>
              <a:ext uri="{FF2B5EF4-FFF2-40B4-BE49-F238E27FC236}">
                <a16:creationId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6" name="Footer Placeholder 5">
            <a:extLst>
              <a:ext uri="{FF2B5EF4-FFF2-40B4-BE49-F238E27FC236}">
                <a16:creationId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8" name="Footer Placeholder 7">
            <a:extLst>
              <a:ext uri="{FF2B5EF4-FFF2-40B4-BE49-F238E27FC236}">
                <a16:creationId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4" name="Footer Placeholder 3">
            <a:extLst>
              <a:ext uri="{FF2B5EF4-FFF2-40B4-BE49-F238E27FC236}">
                <a16:creationId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3" name="Footer Placeholder 2">
            <a:extLst>
              <a:ext uri="{FF2B5EF4-FFF2-40B4-BE49-F238E27FC236}">
                <a16:creationId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6" name="Footer Placeholder 5">
            <a:extLst>
              <a:ext uri="{FF2B5EF4-FFF2-40B4-BE49-F238E27FC236}">
                <a16:creationId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1/18/2022</a:t>
            </a:fld>
            <a:endParaRPr lang="en-US"/>
          </a:p>
        </p:txBody>
      </p:sp>
      <p:sp>
        <p:nvSpPr>
          <p:cNvPr id="6" name="Footer Placeholder 5">
            <a:extLst>
              <a:ext uri="{FF2B5EF4-FFF2-40B4-BE49-F238E27FC236}">
                <a16:creationId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1/18/2022</a:t>
            </a:fld>
            <a:endParaRPr lang="en-US"/>
          </a:p>
        </p:txBody>
      </p:sp>
      <p:sp>
        <p:nvSpPr>
          <p:cNvPr id="5" name="Footer Placeholder 4">
            <a:extLst>
              <a:ext uri="{FF2B5EF4-FFF2-40B4-BE49-F238E27FC236}">
                <a16:creationId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hyperlink" Target="https://www.metropolitantransferstation.com.au/blog/negative-effects-of-improper-waste-managemen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a:ea typeface="Arimo" charset="0"/>
              <a:cs typeface="Arimo" charset="0"/>
            </a:endParaRPr>
          </a:p>
        </p:txBody>
      </p:sp>
      <p:sp>
        <p:nvSpPr>
          <p:cNvPr id="12" name="TextBox 11"/>
          <p:cNvSpPr txBox="1"/>
          <p:nvPr/>
        </p:nvSpPr>
        <p:spPr>
          <a:xfrm>
            <a:off x="2560320" y="1642266"/>
            <a:ext cx="7416799" cy="1015663"/>
          </a:xfrm>
          <a:prstGeom prst="rect">
            <a:avLst/>
          </a:prstGeom>
          <a:noFill/>
        </p:spPr>
        <p:txBody>
          <a:bodyPr wrap="square" rtlCol="0">
            <a:spAutoFit/>
          </a:bodyPr>
          <a:lstStyle/>
          <a:p>
            <a:pPr algn="ctr"/>
            <a:r>
              <a:rPr lang="en-US" sz="3000">
                <a:solidFill>
                  <a:srgbClr val="000000"/>
                </a:solidFill>
                <a:latin typeface="Arial" panose="020B0604020202020204" pitchFamily="34" charset="0"/>
                <a:cs typeface="Comic Sans MS"/>
              </a:rPr>
              <a:t>Introduction to E-Waste, Biomedical waste and Solid waste. </a:t>
            </a:r>
            <a:endParaRPr lang="en-US" sz="3000">
              <a:solidFill>
                <a:srgbClr val="800000"/>
              </a:solidFill>
              <a:latin typeface="Comic Sans MS"/>
              <a:cs typeface="Comic Sans MS"/>
            </a:endParaRPr>
          </a:p>
        </p:txBody>
      </p:sp>
      <p:sp>
        <p:nvSpPr>
          <p:cNvPr id="2" name="Title 1">
            <a:extLst>
              <a:ext uri="{FF2B5EF4-FFF2-40B4-BE49-F238E27FC236}">
                <a16:creationId xmlns:a16="http://schemas.microsoft.com/office/drawing/2014/main" id="{61CED28F-6B4A-4098-857E-5E22DCF4EE1F}"/>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Course Name: </a:t>
            </a:r>
            <a:r>
              <a:rPr lang="en-IN" sz="1800" b="1" dirty="0" err="1">
                <a:solidFill>
                  <a:schemeClr val="bg1"/>
                </a:solidFill>
                <a:latin typeface="Times New Roman" panose="02020603050405020304" pitchFamily="18" charset="0"/>
                <a:cs typeface="Times New Roman" panose="02020603050405020304" pitchFamily="18" charset="0"/>
              </a:rPr>
              <a:t>Wsate</a:t>
            </a:r>
            <a:r>
              <a:rPr lang="en-IN" sz="1800" b="1" dirty="0">
                <a:solidFill>
                  <a:schemeClr val="bg1"/>
                </a:solidFill>
                <a:latin typeface="Times New Roman" panose="02020603050405020304" pitchFamily="18" charset="0"/>
                <a:cs typeface="Times New Roman" panose="02020603050405020304" pitchFamily="18" charset="0"/>
              </a:rPr>
              <a:t> Management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3" name="Title 1">
            <a:extLst>
              <a:ext uri="{FF2B5EF4-FFF2-40B4-BE49-F238E27FC236}">
                <a16:creationId xmlns:a16="http://schemas.microsoft.com/office/drawing/2014/main" id="{E7776DAC-AACE-478B-A7D2-ECAC36FE2C49}"/>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a:solidFill>
                  <a:schemeClr val="bg1"/>
                </a:solidFill>
                <a:latin typeface="Tinos"/>
                <a:ea typeface="+mj-ea"/>
                <a:cs typeface="+mj-cs"/>
              </a:rPr>
              <a:t>Diwakar Chauhan</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BSc (Hons.)</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5" name="Picture 4">
            <a:extLst>
              <a:ext uri="{FF2B5EF4-FFF2-40B4-BE49-F238E27FC236}">
                <a16:creationId xmlns:a16="http://schemas.microsoft.com/office/drawing/2014/main" id="{511BDC2D-98DB-4599-AFB6-4E6128096823}"/>
              </a:ext>
            </a:extLst>
          </p:cNvPr>
          <p:cNvPicPr>
            <a:picLocks noChangeAspect="1"/>
          </p:cNvPicPr>
          <p:nvPr/>
        </p:nvPicPr>
        <p:blipFill>
          <a:blip r:embed="rId4"/>
          <a:stretch>
            <a:fillRect/>
          </a:stretch>
        </p:blipFill>
        <p:spPr>
          <a:xfrm>
            <a:off x="1" y="2598"/>
            <a:ext cx="1188720" cy="906122"/>
          </a:xfrm>
          <a:prstGeom prst="rect">
            <a:avLst/>
          </a:prstGeom>
        </p:spPr>
      </p:pic>
      <p:pic>
        <p:nvPicPr>
          <p:cNvPr id="8" name="Picture 7" descr="Waste">
            <a:extLst>
              <a:ext uri="{FF2B5EF4-FFF2-40B4-BE49-F238E27FC236}">
                <a16:creationId xmlns:a16="http://schemas.microsoft.com/office/drawing/2014/main" id="{41C1A6F4-807F-4263-92E5-FDAFBE11AF71}"/>
              </a:ext>
            </a:extLst>
          </p:cNvPr>
          <p:cNvPicPr/>
          <p:nvPr/>
        </p:nvPicPr>
        <p:blipFill rotWithShape="1">
          <a:blip r:embed="rId5">
            <a:extLst>
              <a:ext uri="{28A0092B-C50C-407E-A947-70E740481C1C}">
                <a14:useLocalDpi xmlns:a14="http://schemas.microsoft.com/office/drawing/2010/main" val="0"/>
              </a:ext>
            </a:extLst>
          </a:blip>
          <a:srcRect l="14181" t="15195" r="8596" b="-237"/>
          <a:stretch/>
        </p:blipFill>
        <p:spPr bwMode="auto">
          <a:xfrm>
            <a:off x="2316479" y="3017520"/>
            <a:ext cx="7904479" cy="2544445"/>
          </a:xfrm>
          <a:prstGeom prst="rect">
            <a:avLst/>
          </a:prstGeom>
          <a:noFill/>
          <a:ln>
            <a:noFill/>
          </a:ln>
          <a:extLst>
            <a:ext uri="{53640926-AAD7-44D8-BBD7-CCE9431645EC}">
              <a14:shadowObscured xmlns:a14="http://schemas.microsoft.com/office/drawing/2010/main"/>
            </a:ext>
          </a:extLst>
        </p:spPr>
      </p:pic>
    </p:spTree>
  </p:cSld>
  <p:clrMapOvr>
    <a:masterClrMapping/>
  </p:clrMapOvr>
  <p:transition advTm="3371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F6850FFA-36B4-4D38-A737-7B6E57156D24}"/>
              </a:ext>
            </a:extLst>
          </p:cNvPr>
          <p:cNvPicPr>
            <a:picLocks noChangeAspect="1"/>
          </p:cNvPicPr>
          <p:nvPr/>
        </p:nvPicPr>
        <p:blipFill>
          <a:blip r:embed="rId4"/>
          <a:stretch>
            <a:fillRect/>
          </a:stretch>
        </p:blipFill>
        <p:spPr>
          <a:xfrm>
            <a:off x="1899920" y="1067882"/>
            <a:ext cx="8682980" cy="4885878"/>
          </a:xfrm>
          <a:prstGeom prst="rect">
            <a:avLst/>
          </a:prstGeom>
        </p:spPr>
      </p:pic>
    </p:spTree>
    <p:extLst>
      <p:ext uri="{BB962C8B-B14F-4D97-AF65-F5344CB8AC3E}">
        <p14:creationId xmlns:p14="http://schemas.microsoft.com/office/powerpoint/2010/main" val="1131138949"/>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5FDEFCB8-6913-4C96-A3A7-28CEB6F72D3C}"/>
              </a:ext>
            </a:extLst>
          </p:cNvPr>
          <p:cNvPicPr>
            <a:picLocks noChangeAspect="1"/>
          </p:cNvPicPr>
          <p:nvPr/>
        </p:nvPicPr>
        <p:blipFill>
          <a:blip r:embed="rId4"/>
          <a:stretch>
            <a:fillRect/>
          </a:stretch>
        </p:blipFill>
        <p:spPr>
          <a:xfrm>
            <a:off x="1971040" y="1107902"/>
            <a:ext cx="8702138" cy="4896658"/>
          </a:xfrm>
          <a:prstGeom prst="rect">
            <a:avLst/>
          </a:prstGeom>
        </p:spPr>
      </p:pic>
    </p:spTree>
    <p:extLst>
      <p:ext uri="{BB962C8B-B14F-4D97-AF65-F5344CB8AC3E}">
        <p14:creationId xmlns:p14="http://schemas.microsoft.com/office/powerpoint/2010/main" val="958864639"/>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EDCDAA56-301D-40F7-9BC1-93E319166C40}"/>
              </a:ext>
            </a:extLst>
          </p:cNvPr>
          <p:cNvPicPr>
            <a:picLocks noChangeAspect="1"/>
          </p:cNvPicPr>
          <p:nvPr/>
        </p:nvPicPr>
        <p:blipFill>
          <a:blip r:embed="rId4"/>
          <a:stretch>
            <a:fillRect/>
          </a:stretch>
        </p:blipFill>
        <p:spPr>
          <a:xfrm>
            <a:off x="1194697" y="903647"/>
            <a:ext cx="9471923" cy="5329812"/>
          </a:xfrm>
          <a:prstGeom prst="rect">
            <a:avLst/>
          </a:prstGeom>
        </p:spPr>
      </p:pic>
    </p:spTree>
    <p:extLst>
      <p:ext uri="{BB962C8B-B14F-4D97-AF65-F5344CB8AC3E}">
        <p14:creationId xmlns:p14="http://schemas.microsoft.com/office/powerpoint/2010/main" val="3809681823"/>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F26C1C97-E3FE-44A3-8D92-09BAD2C46288}"/>
              </a:ext>
            </a:extLst>
          </p:cNvPr>
          <p:cNvPicPr>
            <a:picLocks noChangeAspect="1"/>
          </p:cNvPicPr>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4201042633"/>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E57C6C80-4DAC-4F70-A0CD-06B6D2978020}"/>
              </a:ext>
            </a:extLst>
          </p:cNvPr>
          <p:cNvPicPr>
            <a:picLocks noChangeAspect="1"/>
          </p:cNvPicPr>
          <p:nvPr/>
        </p:nvPicPr>
        <p:blipFill>
          <a:blip r:embed="rId4"/>
          <a:stretch>
            <a:fillRect/>
          </a:stretch>
        </p:blipFill>
        <p:spPr>
          <a:xfrm>
            <a:off x="1188721" y="923960"/>
            <a:ext cx="9071323" cy="5104396"/>
          </a:xfrm>
          <a:prstGeom prst="rect">
            <a:avLst/>
          </a:prstGeom>
        </p:spPr>
      </p:pic>
    </p:spTree>
    <p:extLst>
      <p:ext uri="{BB962C8B-B14F-4D97-AF65-F5344CB8AC3E}">
        <p14:creationId xmlns:p14="http://schemas.microsoft.com/office/powerpoint/2010/main" val="2758010925"/>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9FADB646-16C5-4C14-9DD7-81989254FFA3}"/>
              </a:ext>
            </a:extLst>
          </p:cNvPr>
          <p:cNvPicPr>
            <a:picLocks noChangeAspect="1"/>
          </p:cNvPicPr>
          <p:nvPr/>
        </p:nvPicPr>
        <p:blipFill>
          <a:blip r:embed="rId4"/>
          <a:stretch>
            <a:fillRect/>
          </a:stretch>
        </p:blipFill>
        <p:spPr>
          <a:xfrm>
            <a:off x="1544320" y="1330864"/>
            <a:ext cx="8803854" cy="4490816"/>
          </a:xfrm>
          <a:prstGeom prst="rect">
            <a:avLst/>
          </a:prstGeom>
        </p:spPr>
      </p:pic>
    </p:spTree>
    <p:extLst>
      <p:ext uri="{BB962C8B-B14F-4D97-AF65-F5344CB8AC3E}">
        <p14:creationId xmlns:p14="http://schemas.microsoft.com/office/powerpoint/2010/main" val="200715716"/>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1B4A4A42-00EE-46F1-9C55-49747D9AFF09}"/>
              </a:ext>
            </a:extLst>
          </p:cNvPr>
          <p:cNvPicPr>
            <a:picLocks noChangeAspect="1"/>
          </p:cNvPicPr>
          <p:nvPr/>
        </p:nvPicPr>
        <p:blipFill>
          <a:blip r:embed="rId4"/>
          <a:stretch>
            <a:fillRect/>
          </a:stretch>
        </p:blipFill>
        <p:spPr>
          <a:xfrm>
            <a:off x="1706880" y="959260"/>
            <a:ext cx="9544090" cy="5370420"/>
          </a:xfrm>
          <a:prstGeom prst="rect">
            <a:avLst/>
          </a:prstGeom>
        </p:spPr>
      </p:pic>
    </p:spTree>
    <p:extLst>
      <p:ext uri="{BB962C8B-B14F-4D97-AF65-F5344CB8AC3E}">
        <p14:creationId xmlns:p14="http://schemas.microsoft.com/office/powerpoint/2010/main" val="2467135854"/>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798086B7-1D51-4F49-9766-70AC881884DE}"/>
              </a:ext>
            </a:extLst>
          </p:cNvPr>
          <p:cNvPicPr>
            <a:picLocks noChangeAspect="1"/>
          </p:cNvPicPr>
          <p:nvPr/>
        </p:nvPicPr>
        <p:blipFill>
          <a:blip r:embed="rId4"/>
          <a:stretch>
            <a:fillRect/>
          </a:stretch>
        </p:blipFill>
        <p:spPr>
          <a:xfrm>
            <a:off x="1076960" y="1147762"/>
            <a:ext cx="9286240" cy="4562475"/>
          </a:xfrm>
          <a:prstGeom prst="rect">
            <a:avLst/>
          </a:prstGeom>
        </p:spPr>
      </p:pic>
    </p:spTree>
    <p:extLst>
      <p:ext uri="{BB962C8B-B14F-4D97-AF65-F5344CB8AC3E}">
        <p14:creationId xmlns:p14="http://schemas.microsoft.com/office/powerpoint/2010/main" val="1188919566"/>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67596D2F-941D-45B0-B215-6F03BAEE14AA}"/>
              </a:ext>
            </a:extLst>
          </p:cNvPr>
          <p:cNvPicPr>
            <a:picLocks noChangeAspect="1"/>
          </p:cNvPicPr>
          <p:nvPr/>
        </p:nvPicPr>
        <p:blipFill>
          <a:blip r:embed="rId4"/>
          <a:stretch>
            <a:fillRect/>
          </a:stretch>
        </p:blipFill>
        <p:spPr>
          <a:xfrm>
            <a:off x="1493520" y="1064332"/>
            <a:ext cx="8778240" cy="4645906"/>
          </a:xfrm>
          <a:prstGeom prst="rect">
            <a:avLst/>
          </a:prstGeom>
        </p:spPr>
      </p:pic>
    </p:spTree>
    <p:extLst>
      <p:ext uri="{BB962C8B-B14F-4D97-AF65-F5344CB8AC3E}">
        <p14:creationId xmlns:p14="http://schemas.microsoft.com/office/powerpoint/2010/main" val="3360512729"/>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EAF9FD5E-D435-4433-BC70-8F335D5371A4}"/>
              </a:ext>
            </a:extLst>
          </p:cNvPr>
          <p:cNvPicPr>
            <a:picLocks noChangeAspect="1"/>
          </p:cNvPicPr>
          <p:nvPr/>
        </p:nvPicPr>
        <p:blipFill>
          <a:blip r:embed="rId4"/>
          <a:stretch>
            <a:fillRect/>
          </a:stretch>
        </p:blipFill>
        <p:spPr>
          <a:xfrm>
            <a:off x="1076960" y="1147762"/>
            <a:ext cx="9621520" cy="4562475"/>
          </a:xfrm>
          <a:prstGeom prst="rect">
            <a:avLst/>
          </a:prstGeom>
        </p:spPr>
      </p:pic>
    </p:spTree>
    <p:extLst>
      <p:ext uri="{BB962C8B-B14F-4D97-AF65-F5344CB8AC3E}">
        <p14:creationId xmlns:p14="http://schemas.microsoft.com/office/powerpoint/2010/main" val="3266047974"/>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12" name="TextBox 11">
            <a:extLst>
              <a:ext uri="{FF2B5EF4-FFF2-40B4-BE49-F238E27FC236}">
                <a16:creationId xmlns:a16="http://schemas.microsoft.com/office/drawing/2014/main" id="{D12E7C29-6008-4EAA-9B89-43665F2751F4}"/>
              </a:ext>
            </a:extLst>
          </p:cNvPr>
          <p:cNvSpPr txBox="1"/>
          <p:nvPr/>
        </p:nvSpPr>
        <p:spPr>
          <a:xfrm>
            <a:off x="1345799" y="85343"/>
            <a:ext cx="10485120" cy="553998"/>
          </a:xfrm>
          <a:prstGeom prst="rect">
            <a:avLst/>
          </a:prstGeom>
          <a:noFill/>
        </p:spPr>
        <p:txBody>
          <a:bodyPr wrap="square" rtlCol="0">
            <a:spAutoFit/>
          </a:bodyPr>
          <a:lstStyle/>
          <a:p>
            <a:pPr algn="ctr"/>
            <a:r>
              <a:rPr lang="en-US" sz="3000">
                <a:solidFill>
                  <a:schemeClr val="bg1"/>
                </a:solidFill>
                <a:latin typeface="Times New Roman" panose="02020603050405020304" pitchFamily="18" charset="0"/>
                <a:cs typeface="Times New Roman" panose="02020603050405020304" pitchFamily="18" charset="0"/>
              </a:rPr>
              <a:t>Introduction  about Waste</a:t>
            </a: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sp>
        <p:nvSpPr>
          <p:cNvPr id="14" name="TextBox 13">
            <a:extLst>
              <a:ext uri="{FF2B5EF4-FFF2-40B4-BE49-F238E27FC236}">
                <a16:creationId xmlns:a16="http://schemas.microsoft.com/office/drawing/2014/main" id="{FAE6044B-304E-416E-98D9-F050C9C973A9}"/>
              </a:ext>
            </a:extLst>
          </p:cNvPr>
          <p:cNvSpPr txBox="1"/>
          <p:nvPr/>
        </p:nvSpPr>
        <p:spPr>
          <a:xfrm>
            <a:off x="4591919" y="898940"/>
            <a:ext cx="6126480" cy="461665"/>
          </a:xfrm>
          <a:prstGeom prst="rect">
            <a:avLst/>
          </a:prstGeom>
          <a:noFill/>
        </p:spPr>
        <p:txBody>
          <a:bodyPr wrap="square">
            <a:spAutoFit/>
          </a:bodyPr>
          <a:lstStyle/>
          <a:p>
            <a:r>
              <a:rPr lang="en-US" altLang="en-US" sz="2400" b="1"/>
              <a:t>What are Wastes?</a:t>
            </a:r>
            <a:endParaRPr lang="en-IN" sz="2400"/>
          </a:p>
        </p:txBody>
      </p:sp>
      <p:sp>
        <p:nvSpPr>
          <p:cNvPr id="17" name="TextBox 16">
            <a:extLst>
              <a:ext uri="{FF2B5EF4-FFF2-40B4-BE49-F238E27FC236}">
                <a16:creationId xmlns:a16="http://schemas.microsoft.com/office/drawing/2014/main" id="{872005B6-E7A0-4916-A3B2-FA052E5D90E7}"/>
              </a:ext>
            </a:extLst>
          </p:cNvPr>
          <p:cNvSpPr txBox="1"/>
          <p:nvPr/>
        </p:nvSpPr>
        <p:spPr>
          <a:xfrm>
            <a:off x="355197" y="1636661"/>
            <a:ext cx="11287758" cy="1200329"/>
          </a:xfrm>
          <a:prstGeom prst="rect">
            <a:avLst/>
          </a:prstGeom>
          <a:noFill/>
        </p:spPr>
        <p:txBody>
          <a:bodyPr wrap="square">
            <a:spAutoFit/>
          </a:bodyPr>
          <a:lstStyle/>
          <a:p>
            <a:pPr algn="just"/>
            <a:r>
              <a:rPr lang="en-IN" altLang="en-US" sz="2400" b="1"/>
              <a:t>Wastes </a:t>
            </a:r>
            <a:r>
              <a:rPr lang="en-IN" altLang="en-US" sz="2400"/>
              <a:t>(also known as </a:t>
            </a:r>
            <a:r>
              <a:rPr lang="en-IN" altLang="en-US" sz="2400" b="1"/>
              <a:t>rubbish</a:t>
            </a:r>
            <a:r>
              <a:rPr lang="en-IN" altLang="en-US" sz="2400"/>
              <a:t>, </a:t>
            </a:r>
            <a:r>
              <a:rPr lang="en-IN" altLang="en-US" sz="2400" b="1"/>
              <a:t>trash</a:t>
            </a:r>
            <a:r>
              <a:rPr lang="en-IN" altLang="en-US" sz="2400"/>
              <a:t>, </a:t>
            </a:r>
            <a:r>
              <a:rPr lang="en-IN" altLang="en-US" sz="2400" b="1"/>
              <a:t>refuse</a:t>
            </a:r>
            <a:r>
              <a:rPr lang="en-IN" altLang="en-US" sz="2400"/>
              <a:t>, </a:t>
            </a:r>
            <a:r>
              <a:rPr lang="en-IN" altLang="en-US" sz="2400" b="1"/>
              <a:t>garbage</a:t>
            </a:r>
            <a:r>
              <a:rPr lang="en-IN" altLang="en-US" sz="2400"/>
              <a:t>, </a:t>
            </a:r>
            <a:r>
              <a:rPr lang="en-IN" altLang="en-US" sz="2400" b="1"/>
              <a:t>junk</a:t>
            </a:r>
            <a:r>
              <a:rPr lang="en-IN" altLang="en-US" sz="2400"/>
              <a:t>, </a:t>
            </a:r>
            <a:r>
              <a:rPr lang="en-IN" altLang="en-US" sz="2400" b="1"/>
              <a:t>litter</a:t>
            </a:r>
            <a:r>
              <a:rPr lang="en-IN" altLang="en-US" sz="2400"/>
              <a:t>) is unwanted or useless materials. In biology, waste is any unwanted substances or toxins that are expelled from living organisms and metabolic waste such as urea and sweat. </a:t>
            </a:r>
            <a:endParaRPr lang="en-IN" sz="2400"/>
          </a:p>
        </p:txBody>
      </p:sp>
      <p:sp>
        <p:nvSpPr>
          <p:cNvPr id="21" name="TextBox 20">
            <a:extLst>
              <a:ext uri="{FF2B5EF4-FFF2-40B4-BE49-F238E27FC236}">
                <a16:creationId xmlns:a16="http://schemas.microsoft.com/office/drawing/2014/main" id="{A6192314-6612-4C58-BF64-841894F4AC9B}"/>
              </a:ext>
            </a:extLst>
          </p:cNvPr>
          <p:cNvSpPr txBox="1"/>
          <p:nvPr/>
        </p:nvSpPr>
        <p:spPr>
          <a:xfrm>
            <a:off x="355197" y="3331548"/>
            <a:ext cx="11287759" cy="2419124"/>
          </a:xfrm>
          <a:prstGeom prst="rect">
            <a:avLst/>
          </a:prstGeom>
          <a:noFill/>
        </p:spPr>
        <p:txBody>
          <a:bodyPr wrap="square">
            <a:spAutoFit/>
          </a:bodyPr>
          <a:lstStyle/>
          <a:p>
            <a:pPr algn="just" eaLnBrk="1" fontAlgn="auto" hangingPunct="1">
              <a:lnSpc>
                <a:spcPct val="90000"/>
              </a:lnSpc>
              <a:spcAft>
                <a:spcPts val="0"/>
              </a:spcAft>
              <a:buFontTx/>
              <a:buNone/>
              <a:defRPr/>
            </a:pPr>
            <a:r>
              <a:rPr lang="en-US" sz="2400" dirty="0"/>
              <a:t>Waste is generated from human activity mostly. Rapid and unplanned development and modification of livelihood all over the world put complexity in the generated waste. Overall biosphere is degraded rapidly due to continuous release of hazardous pollutants from different industries throughout the world. Rapid expansion of health-care facilities and modernization of agricultural practices generate large quantity of biomedical and agricultural wastes which brings adverse effect on environmental health. There are three kinds of wastes mainly such as solid waste, liquid waste and gaseous waste.</a:t>
            </a:r>
            <a:endParaRPr lang="en-IN" sz="2400" dirty="0"/>
          </a:p>
        </p:txBody>
      </p:sp>
    </p:spTree>
    <p:extLst>
      <p:ext uri="{BB962C8B-B14F-4D97-AF65-F5344CB8AC3E}">
        <p14:creationId xmlns:p14="http://schemas.microsoft.com/office/powerpoint/2010/main" val="2471680752"/>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CDF03402-E218-414C-9F6F-C0487D74E8E0}"/>
              </a:ext>
            </a:extLst>
          </p:cNvPr>
          <p:cNvPicPr>
            <a:picLocks noChangeAspect="1"/>
          </p:cNvPicPr>
          <p:nvPr/>
        </p:nvPicPr>
        <p:blipFill>
          <a:blip r:embed="rId4"/>
          <a:stretch>
            <a:fillRect/>
          </a:stretch>
        </p:blipFill>
        <p:spPr>
          <a:xfrm>
            <a:off x="1483360" y="1147762"/>
            <a:ext cx="8869680" cy="4562475"/>
          </a:xfrm>
          <a:prstGeom prst="rect">
            <a:avLst/>
          </a:prstGeom>
        </p:spPr>
      </p:pic>
    </p:spTree>
    <p:extLst>
      <p:ext uri="{BB962C8B-B14F-4D97-AF65-F5344CB8AC3E}">
        <p14:creationId xmlns:p14="http://schemas.microsoft.com/office/powerpoint/2010/main" val="1399587009"/>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D08A2D67-742E-4181-9158-B3308ADB246F}"/>
              </a:ext>
            </a:extLst>
          </p:cNvPr>
          <p:cNvPicPr>
            <a:picLocks noChangeAspect="1"/>
          </p:cNvPicPr>
          <p:nvPr/>
        </p:nvPicPr>
        <p:blipFill>
          <a:blip r:embed="rId4"/>
          <a:stretch>
            <a:fillRect/>
          </a:stretch>
        </p:blipFill>
        <p:spPr>
          <a:xfrm>
            <a:off x="1005840" y="1147762"/>
            <a:ext cx="9357360" cy="4968558"/>
          </a:xfrm>
          <a:prstGeom prst="rect">
            <a:avLst/>
          </a:prstGeom>
        </p:spPr>
      </p:pic>
    </p:spTree>
    <p:extLst>
      <p:ext uri="{BB962C8B-B14F-4D97-AF65-F5344CB8AC3E}">
        <p14:creationId xmlns:p14="http://schemas.microsoft.com/office/powerpoint/2010/main" val="975647159"/>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3AFAF545-AE37-4A52-81C6-45168CA2D9AE}"/>
              </a:ext>
            </a:extLst>
          </p:cNvPr>
          <p:cNvPicPr>
            <a:picLocks noChangeAspect="1"/>
          </p:cNvPicPr>
          <p:nvPr/>
        </p:nvPicPr>
        <p:blipFill>
          <a:blip r:embed="rId4"/>
          <a:stretch>
            <a:fillRect/>
          </a:stretch>
        </p:blipFill>
        <p:spPr>
          <a:xfrm>
            <a:off x="1463040" y="1147762"/>
            <a:ext cx="9398000" cy="4785678"/>
          </a:xfrm>
          <a:prstGeom prst="rect">
            <a:avLst/>
          </a:prstGeom>
        </p:spPr>
      </p:pic>
    </p:spTree>
    <p:extLst>
      <p:ext uri="{BB962C8B-B14F-4D97-AF65-F5344CB8AC3E}">
        <p14:creationId xmlns:p14="http://schemas.microsoft.com/office/powerpoint/2010/main" val="192914649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9EE71D2E-E9B5-468D-86F3-D9CC2A7C3CED}"/>
              </a:ext>
            </a:extLst>
          </p:cNvPr>
          <p:cNvPicPr>
            <a:picLocks noChangeAspect="1"/>
          </p:cNvPicPr>
          <p:nvPr/>
        </p:nvPicPr>
        <p:blipFill>
          <a:blip r:embed="rId4"/>
          <a:stretch>
            <a:fillRect/>
          </a:stretch>
        </p:blipFill>
        <p:spPr>
          <a:xfrm>
            <a:off x="1066800" y="1147762"/>
            <a:ext cx="9489440" cy="4562475"/>
          </a:xfrm>
          <a:prstGeom prst="rect">
            <a:avLst/>
          </a:prstGeom>
        </p:spPr>
      </p:pic>
    </p:spTree>
    <p:extLst>
      <p:ext uri="{BB962C8B-B14F-4D97-AF65-F5344CB8AC3E}">
        <p14:creationId xmlns:p14="http://schemas.microsoft.com/office/powerpoint/2010/main" val="2903795124"/>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C7398A77-7656-4EC4-8CA5-746948B3300B}"/>
              </a:ext>
            </a:extLst>
          </p:cNvPr>
          <p:cNvPicPr>
            <a:picLocks noChangeAspect="1"/>
          </p:cNvPicPr>
          <p:nvPr/>
        </p:nvPicPr>
        <p:blipFill>
          <a:blip r:embed="rId4"/>
          <a:stretch>
            <a:fillRect/>
          </a:stretch>
        </p:blipFill>
        <p:spPr>
          <a:xfrm>
            <a:off x="1107440" y="1147762"/>
            <a:ext cx="9469120" cy="4978718"/>
          </a:xfrm>
          <a:prstGeom prst="rect">
            <a:avLst/>
          </a:prstGeom>
        </p:spPr>
      </p:pic>
    </p:spTree>
    <p:extLst>
      <p:ext uri="{BB962C8B-B14F-4D97-AF65-F5344CB8AC3E}">
        <p14:creationId xmlns:p14="http://schemas.microsoft.com/office/powerpoint/2010/main" val="208016088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1D99F1EF-81E4-448E-B0F4-A543F45B95AC}"/>
              </a:ext>
            </a:extLst>
          </p:cNvPr>
          <p:cNvPicPr>
            <a:picLocks noChangeAspect="1"/>
          </p:cNvPicPr>
          <p:nvPr/>
        </p:nvPicPr>
        <p:blipFill>
          <a:blip r:embed="rId4"/>
          <a:stretch>
            <a:fillRect/>
          </a:stretch>
        </p:blipFill>
        <p:spPr>
          <a:xfrm>
            <a:off x="1503680" y="1147762"/>
            <a:ext cx="8981440" cy="4562475"/>
          </a:xfrm>
          <a:prstGeom prst="rect">
            <a:avLst/>
          </a:prstGeom>
        </p:spPr>
      </p:pic>
    </p:spTree>
    <p:extLst>
      <p:ext uri="{BB962C8B-B14F-4D97-AF65-F5344CB8AC3E}">
        <p14:creationId xmlns:p14="http://schemas.microsoft.com/office/powerpoint/2010/main" val="1140397345"/>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09316BB8-EED7-47DA-BB34-0648F528EC47}"/>
              </a:ext>
            </a:extLst>
          </p:cNvPr>
          <p:cNvPicPr>
            <a:picLocks noChangeAspect="1"/>
          </p:cNvPicPr>
          <p:nvPr/>
        </p:nvPicPr>
        <p:blipFill>
          <a:blip r:embed="rId4"/>
          <a:stretch>
            <a:fillRect/>
          </a:stretch>
        </p:blipFill>
        <p:spPr>
          <a:xfrm>
            <a:off x="944880" y="1147762"/>
            <a:ext cx="9601200" cy="4745038"/>
          </a:xfrm>
          <a:prstGeom prst="rect">
            <a:avLst/>
          </a:prstGeom>
        </p:spPr>
      </p:pic>
    </p:spTree>
    <p:extLst>
      <p:ext uri="{BB962C8B-B14F-4D97-AF65-F5344CB8AC3E}">
        <p14:creationId xmlns:p14="http://schemas.microsoft.com/office/powerpoint/2010/main" val="1316373264"/>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B8B345C1-C5D3-4566-81D7-B656BF168AD6}"/>
              </a:ext>
            </a:extLst>
          </p:cNvPr>
          <p:cNvPicPr>
            <a:picLocks noChangeAspect="1"/>
          </p:cNvPicPr>
          <p:nvPr/>
        </p:nvPicPr>
        <p:blipFill>
          <a:blip r:embed="rId4"/>
          <a:stretch>
            <a:fillRect/>
          </a:stretch>
        </p:blipFill>
        <p:spPr>
          <a:xfrm>
            <a:off x="914400" y="1147762"/>
            <a:ext cx="9692640" cy="4765358"/>
          </a:xfrm>
          <a:prstGeom prst="rect">
            <a:avLst/>
          </a:prstGeom>
        </p:spPr>
      </p:pic>
    </p:spTree>
    <p:extLst>
      <p:ext uri="{BB962C8B-B14F-4D97-AF65-F5344CB8AC3E}">
        <p14:creationId xmlns:p14="http://schemas.microsoft.com/office/powerpoint/2010/main" val="330778808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0139105E-9272-43D7-A12C-95E24418A0DA}"/>
              </a:ext>
            </a:extLst>
          </p:cNvPr>
          <p:cNvPicPr>
            <a:picLocks noChangeAspect="1"/>
          </p:cNvPicPr>
          <p:nvPr/>
        </p:nvPicPr>
        <p:blipFill>
          <a:blip r:embed="rId4"/>
          <a:stretch>
            <a:fillRect/>
          </a:stretch>
        </p:blipFill>
        <p:spPr>
          <a:xfrm>
            <a:off x="1300480" y="1147762"/>
            <a:ext cx="8768080" cy="4562475"/>
          </a:xfrm>
          <a:prstGeom prst="rect">
            <a:avLst/>
          </a:prstGeom>
        </p:spPr>
      </p:pic>
    </p:spTree>
    <p:extLst>
      <p:ext uri="{BB962C8B-B14F-4D97-AF65-F5344CB8AC3E}">
        <p14:creationId xmlns:p14="http://schemas.microsoft.com/office/powerpoint/2010/main" val="379451758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8985265D-959F-4AFF-AFBE-B1A2300422C0}"/>
              </a:ext>
            </a:extLst>
          </p:cNvPr>
          <p:cNvPicPr>
            <a:picLocks noChangeAspect="1"/>
          </p:cNvPicPr>
          <p:nvPr/>
        </p:nvPicPr>
        <p:blipFill>
          <a:blip r:embed="rId4"/>
          <a:stretch>
            <a:fillRect/>
          </a:stretch>
        </p:blipFill>
        <p:spPr>
          <a:xfrm>
            <a:off x="833120" y="1147762"/>
            <a:ext cx="9631680" cy="4897438"/>
          </a:xfrm>
          <a:prstGeom prst="rect">
            <a:avLst/>
          </a:prstGeom>
        </p:spPr>
      </p:pic>
    </p:spTree>
    <p:extLst>
      <p:ext uri="{BB962C8B-B14F-4D97-AF65-F5344CB8AC3E}">
        <p14:creationId xmlns:p14="http://schemas.microsoft.com/office/powerpoint/2010/main" val="2353659031"/>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sp>
        <p:nvSpPr>
          <p:cNvPr id="13" name="TextBox 12">
            <a:extLst>
              <a:ext uri="{FF2B5EF4-FFF2-40B4-BE49-F238E27FC236}">
                <a16:creationId xmlns:a16="http://schemas.microsoft.com/office/drawing/2014/main" id="{57C0801C-6986-415F-BB47-48D072C76CC0}"/>
              </a:ext>
            </a:extLst>
          </p:cNvPr>
          <p:cNvSpPr txBox="1"/>
          <p:nvPr/>
        </p:nvSpPr>
        <p:spPr>
          <a:xfrm>
            <a:off x="538480" y="1026498"/>
            <a:ext cx="11460480" cy="1200329"/>
          </a:xfrm>
          <a:prstGeom prst="rect">
            <a:avLst/>
          </a:prstGeom>
          <a:noFill/>
        </p:spPr>
        <p:txBody>
          <a:bodyPr wrap="square">
            <a:spAutoFit/>
          </a:bodyPr>
          <a:lstStyle/>
          <a:p>
            <a:pPr algn="just"/>
            <a:r>
              <a:rPr lang="en-US"/>
              <a:t>Waste is defined as </a:t>
            </a:r>
            <a:r>
              <a:rPr lang="en-US" b="1"/>
              <a:t>unwanted and unusable materials </a:t>
            </a:r>
            <a:r>
              <a:rPr lang="en-US"/>
              <a:t>and is regarded as a substance which is of no use. Waste that we see in our surroundings is also known as garbage. Garbage is mainly considered as a solid waste that includes wastes from our houses (domestic waste), wastes from schools, offices, etc. (municipal wastes) and wastes from industries and factories (industrial wastes).</a:t>
            </a:r>
            <a:endParaRPr lang="en-IN"/>
          </a:p>
        </p:txBody>
      </p:sp>
      <p:pic>
        <p:nvPicPr>
          <p:cNvPr id="5" name="Picture 4">
            <a:extLst>
              <a:ext uri="{FF2B5EF4-FFF2-40B4-BE49-F238E27FC236}">
                <a16:creationId xmlns:a16="http://schemas.microsoft.com/office/drawing/2014/main" id="{09A30EB1-33EF-4403-AA88-C49F96F71C60}"/>
              </a:ext>
            </a:extLst>
          </p:cNvPr>
          <p:cNvPicPr>
            <a:picLocks noChangeAspect="1"/>
          </p:cNvPicPr>
          <p:nvPr/>
        </p:nvPicPr>
        <p:blipFill>
          <a:blip r:embed="rId4"/>
          <a:stretch>
            <a:fillRect/>
          </a:stretch>
        </p:blipFill>
        <p:spPr>
          <a:xfrm>
            <a:off x="1694317" y="2508894"/>
            <a:ext cx="8559526" cy="3322608"/>
          </a:xfrm>
          <a:prstGeom prst="rect">
            <a:avLst/>
          </a:prstGeom>
        </p:spPr>
      </p:pic>
    </p:spTree>
    <p:extLst>
      <p:ext uri="{BB962C8B-B14F-4D97-AF65-F5344CB8AC3E}">
        <p14:creationId xmlns:p14="http://schemas.microsoft.com/office/powerpoint/2010/main" val="4257516290"/>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5DFD62F6-979A-49D0-91DB-870F9564041F}"/>
              </a:ext>
            </a:extLst>
          </p:cNvPr>
          <p:cNvPicPr>
            <a:picLocks noChangeAspect="1"/>
          </p:cNvPicPr>
          <p:nvPr/>
        </p:nvPicPr>
        <p:blipFill>
          <a:blip r:embed="rId4"/>
          <a:stretch>
            <a:fillRect/>
          </a:stretch>
        </p:blipFill>
        <p:spPr>
          <a:xfrm>
            <a:off x="1666240" y="1076591"/>
            <a:ext cx="7487920" cy="4359009"/>
          </a:xfrm>
          <a:prstGeom prst="rect">
            <a:avLst/>
          </a:prstGeom>
        </p:spPr>
      </p:pic>
    </p:spTree>
    <p:extLst>
      <p:ext uri="{BB962C8B-B14F-4D97-AF65-F5344CB8AC3E}">
        <p14:creationId xmlns:p14="http://schemas.microsoft.com/office/powerpoint/2010/main" val="3452434410"/>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12" name="TextBox 11">
            <a:extLst>
              <a:ext uri="{FF2B5EF4-FFF2-40B4-BE49-F238E27FC236}">
                <a16:creationId xmlns:a16="http://schemas.microsoft.com/office/drawing/2014/main" id="{D12E7C29-6008-4EAA-9B89-43665F2751F4}"/>
              </a:ext>
            </a:extLst>
          </p:cNvPr>
          <p:cNvSpPr txBox="1"/>
          <p:nvPr/>
        </p:nvSpPr>
        <p:spPr>
          <a:xfrm>
            <a:off x="1345799" y="85343"/>
            <a:ext cx="10485120" cy="553998"/>
          </a:xfrm>
          <a:prstGeom prst="rect">
            <a:avLst/>
          </a:prstGeom>
          <a:noFill/>
        </p:spPr>
        <p:txBody>
          <a:bodyPr wrap="square" rtlCol="0">
            <a:spAutoFit/>
          </a:bodyPr>
          <a:lstStyle/>
          <a:p>
            <a:pPr algn="ctr"/>
            <a:r>
              <a:rPr lang="en-US" sz="3000">
                <a:solidFill>
                  <a:schemeClr val="bg1"/>
                </a:solidFill>
                <a:latin typeface="Times New Roman" panose="02020603050405020304" pitchFamily="18" charset="0"/>
                <a:cs typeface="Times New Roman" panose="02020603050405020304" pitchFamily="18" charset="0"/>
              </a:rPr>
              <a:t>Solid Waste</a:t>
            </a: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sp>
        <p:nvSpPr>
          <p:cNvPr id="19" name="TextBox 18">
            <a:extLst>
              <a:ext uri="{FF2B5EF4-FFF2-40B4-BE49-F238E27FC236}">
                <a16:creationId xmlns:a16="http://schemas.microsoft.com/office/drawing/2014/main" id="{3638F0D1-9AF7-4402-BB79-8FC315224C1B}"/>
              </a:ext>
            </a:extLst>
          </p:cNvPr>
          <p:cNvSpPr txBox="1"/>
          <p:nvPr/>
        </p:nvSpPr>
        <p:spPr>
          <a:xfrm>
            <a:off x="355197" y="1003462"/>
            <a:ext cx="11287759" cy="1200329"/>
          </a:xfrm>
          <a:prstGeom prst="rect">
            <a:avLst/>
          </a:prstGeom>
          <a:noFill/>
        </p:spPr>
        <p:txBody>
          <a:bodyPr wrap="square">
            <a:spAutoFit/>
          </a:bodyPr>
          <a:lstStyle/>
          <a:p>
            <a:pPr algn="ctr"/>
            <a:r>
              <a:rPr lang="en-US" sz="2400" b="1"/>
              <a:t>What is Solid Waste? </a:t>
            </a:r>
          </a:p>
          <a:p>
            <a:r>
              <a:rPr lang="en-US" sz="2400"/>
              <a:t>Solid waste comprises of all the wastes arising from human and animal activities that are typically solid and that are discarded as useless or unwanted.</a:t>
            </a:r>
            <a:endParaRPr lang="en-IN" sz="2400"/>
          </a:p>
        </p:txBody>
      </p:sp>
      <p:sp>
        <p:nvSpPr>
          <p:cNvPr id="21" name="TextBox 20">
            <a:extLst>
              <a:ext uri="{FF2B5EF4-FFF2-40B4-BE49-F238E27FC236}">
                <a16:creationId xmlns:a16="http://schemas.microsoft.com/office/drawing/2014/main" id="{A6192314-6612-4C58-BF64-841894F4AC9B}"/>
              </a:ext>
            </a:extLst>
          </p:cNvPr>
          <p:cNvSpPr txBox="1"/>
          <p:nvPr/>
        </p:nvSpPr>
        <p:spPr>
          <a:xfrm>
            <a:off x="355197" y="2748550"/>
            <a:ext cx="11287759" cy="3046988"/>
          </a:xfrm>
          <a:prstGeom prst="rect">
            <a:avLst/>
          </a:prstGeom>
          <a:noFill/>
        </p:spPr>
        <p:txBody>
          <a:bodyPr wrap="square">
            <a:spAutoFit/>
          </a:bodyPr>
          <a:lstStyle/>
          <a:p>
            <a:r>
              <a:rPr lang="en-US" sz="2400"/>
              <a:t>Some of the commonly used synonyms in solid wastes are: </a:t>
            </a:r>
          </a:p>
          <a:p>
            <a:endParaRPr lang="en-US" sz="2400"/>
          </a:p>
          <a:p>
            <a:r>
              <a:rPr lang="en-US" sz="2400" b="1"/>
              <a:t>Re-use</a:t>
            </a:r>
            <a:r>
              <a:rPr lang="en-US" sz="2400"/>
              <a:t>: This is a more appropriate term for solid waste as most waste can be utilized as a raw material for some other purpose. </a:t>
            </a:r>
          </a:p>
          <a:p>
            <a:r>
              <a:rPr lang="en-US" sz="2400" b="1"/>
              <a:t>Garbage: </a:t>
            </a:r>
            <a:r>
              <a:rPr lang="en-US" sz="2400"/>
              <a:t>It consist of kitchen/wet waste. </a:t>
            </a:r>
          </a:p>
          <a:p>
            <a:r>
              <a:rPr lang="en-US" sz="2400" b="1"/>
              <a:t>Rubbish</a:t>
            </a:r>
            <a:r>
              <a:rPr lang="en-US" sz="2400"/>
              <a:t>: Those wastes with high ash content. </a:t>
            </a:r>
          </a:p>
          <a:p>
            <a:r>
              <a:rPr lang="en-US" sz="2400" b="1"/>
              <a:t>Scrap</a:t>
            </a:r>
            <a:r>
              <a:rPr lang="en-US" sz="2400"/>
              <a:t>: Wastes that have high metal content. </a:t>
            </a:r>
          </a:p>
          <a:p>
            <a:r>
              <a:rPr lang="en-US" sz="2400" b="1"/>
              <a:t>Debris</a:t>
            </a:r>
            <a:r>
              <a:rPr lang="en-US" sz="2400"/>
              <a:t>: Bulky wastes such as construction waste.</a:t>
            </a:r>
            <a:endParaRPr lang="en-IN" sz="2400"/>
          </a:p>
        </p:txBody>
      </p:sp>
    </p:spTree>
    <p:extLst>
      <p:ext uri="{BB962C8B-B14F-4D97-AF65-F5344CB8AC3E}">
        <p14:creationId xmlns:p14="http://schemas.microsoft.com/office/powerpoint/2010/main" val="188617095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nos"/>
                <a:ea typeface="+mj-ea"/>
                <a:cs typeface="+mj-cs"/>
              </a:rPr>
              <a:t>School of Basic and Applied Science</a:t>
            </a:r>
          </a:p>
          <a:p>
            <a:pPr lvl="0" algn="ctr">
              <a:lnSpc>
                <a:spcPct val="90000"/>
              </a:lnSpc>
              <a:spcBef>
                <a:spcPct val="0"/>
              </a:spcBef>
              <a:defRPr/>
            </a:pPr>
            <a:br>
              <a:rPr lang="en-US" altLang="zh-CN" b="1">
                <a:solidFill>
                  <a:schemeClr val="bg1"/>
                </a:solidFill>
                <a:latin typeface="Tinos"/>
                <a:ea typeface="+mj-ea"/>
                <a:cs typeface="+mj-cs"/>
              </a:rPr>
            </a:br>
            <a:r>
              <a:rPr lang="en-US" altLang="zh-CN" b="1">
                <a:solidFill>
                  <a:schemeClr val="bg1"/>
                </a:solidFill>
                <a:latin typeface="Tinos"/>
                <a:ea typeface="+mj-ea"/>
                <a:cs typeface="+mj-cs"/>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nos"/>
              <a:ea typeface="+mj-ea"/>
              <a:cs typeface="+mj-cs"/>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err="1">
                <a:ln>
                  <a:noFill/>
                </a:ln>
                <a:solidFill>
                  <a:schemeClr val="bg1"/>
                </a:solidFill>
                <a:effectLst/>
                <a:uLnTx/>
                <a:uFillTx/>
                <a:latin typeface="Tinos"/>
                <a:ea typeface="+mj-ea"/>
                <a:cs typeface="+mj-cs"/>
              </a:rPr>
              <a:t>Dr.</a:t>
            </a:r>
            <a:r>
              <a:rPr kumimoji="0" lang="en-IN" altLang="zh-CN" b="1" i="0" u="none" strike="noStrike" kern="1200" cap="none" spc="0" normalizeH="0" baseline="0" noProof="0">
                <a:ln>
                  <a:noFill/>
                </a:ln>
                <a:solidFill>
                  <a:schemeClr val="bg1"/>
                </a:solidFill>
                <a:effectLst/>
                <a:uLnTx/>
                <a:uFillTx/>
                <a:latin typeface="Tinos"/>
                <a:ea typeface="+mj-ea"/>
                <a:cs typeface="+mj-cs"/>
              </a:rPr>
              <a:t> Divya Tripathy 		</a:t>
            </a:r>
            <a:r>
              <a:rPr lang="en-US" altLang="zh-CN" b="1">
                <a:solidFill>
                  <a:schemeClr val="bg1"/>
                </a:solidFill>
                <a:latin typeface="Tinos"/>
              </a:rPr>
              <a:t>Program Name: </a:t>
            </a:r>
            <a:r>
              <a:rPr lang="en-US" altLang="zh-CN" b="1" err="1">
                <a:solidFill>
                  <a:schemeClr val="bg1"/>
                </a:solidFill>
                <a:latin typeface="Tinos"/>
              </a:rPr>
              <a:t>M.Sc</a:t>
            </a:r>
            <a:r>
              <a:rPr lang="en-US" altLang="zh-CN" b="1">
                <a:solidFill>
                  <a:schemeClr val="bg1"/>
                </a:solidFill>
                <a:latin typeface="Tinos"/>
              </a:rPr>
              <a:t> Environmental Science Sem III</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3" y="-51310"/>
            <a:ext cx="12191999" cy="960030"/>
          </a:xfrm>
          <a:prstGeom prst="rect">
            <a:avLst/>
          </a:prstGeom>
          <a:solidFill>
            <a:srgbClr val="C00000"/>
          </a:solidFill>
        </p:spPr>
        <p:txBody>
          <a:bodyPr/>
          <a:lstStyle/>
          <a:p>
            <a:pPr lvl="0" algn="ctr">
              <a:lnSpc>
                <a:spcPct val="90000"/>
              </a:lnSpc>
              <a:spcBef>
                <a:spcPct val="0"/>
              </a:spcBef>
              <a:defRPr/>
            </a:pPr>
            <a:endParaRPr lang="en-US" altLang="zh-CN" sz="2800" b="1">
              <a:solidFill>
                <a:schemeClr val="bg1"/>
              </a:solidFill>
              <a:latin typeface="Tinos"/>
              <a:ea typeface="+mj-ea"/>
              <a:cs typeface="+mj-cs"/>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		                                                        </a:t>
            </a:r>
            <a:r>
              <a:rPr lang="en-US" altLang="zh-CN" b="1">
                <a:solidFill>
                  <a:schemeClr val="bg1"/>
                </a:solidFill>
                <a:latin typeface="Tinos"/>
              </a:rPr>
              <a:t> </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12" name="TextBox 11">
            <a:extLst>
              <a:ext uri="{FF2B5EF4-FFF2-40B4-BE49-F238E27FC236}">
                <a16:creationId xmlns:a16="http://schemas.microsoft.com/office/drawing/2014/main" id="{D12E7C29-6008-4EAA-9B89-43665F2751F4}"/>
              </a:ext>
            </a:extLst>
          </p:cNvPr>
          <p:cNvSpPr txBox="1"/>
          <p:nvPr/>
        </p:nvSpPr>
        <p:spPr>
          <a:xfrm>
            <a:off x="721360" y="126051"/>
            <a:ext cx="10485120" cy="553998"/>
          </a:xfrm>
          <a:prstGeom prst="rect">
            <a:avLst/>
          </a:prstGeom>
          <a:noFill/>
        </p:spPr>
        <p:txBody>
          <a:bodyPr wrap="square" rtlCol="0">
            <a:spAutoFit/>
          </a:bodyPr>
          <a:lstStyle/>
          <a:p>
            <a:pPr algn="ctr"/>
            <a:r>
              <a:rPr lang="en-US" sz="3000">
                <a:solidFill>
                  <a:schemeClr val="bg1"/>
                </a:solidFill>
                <a:latin typeface="Times New Roman" panose="02020603050405020304" pitchFamily="18" charset="0"/>
                <a:cs typeface="Comic Sans MS"/>
              </a:rPr>
              <a:t>Impacts Of Solid Wastes</a:t>
            </a:r>
            <a:endParaRPr lang="en-US" sz="3000">
              <a:solidFill>
                <a:schemeClr val="bg1"/>
              </a:solidFill>
              <a:latin typeface="Comic Sans MS"/>
              <a:cs typeface="Comic Sans MS"/>
            </a:endParaRPr>
          </a:p>
        </p:txBody>
      </p:sp>
      <p:pic>
        <p:nvPicPr>
          <p:cNvPr id="5" name="Picture 4">
            <a:extLst>
              <a:ext uri="{FF2B5EF4-FFF2-40B4-BE49-F238E27FC236}">
                <a16:creationId xmlns:a16="http://schemas.microsoft.com/office/drawing/2014/main" id="{C395B4E2-30C6-484C-BCD1-1B7E90C8D3E6}"/>
              </a:ext>
            </a:extLst>
          </p:cNvPr>
          <p:cNvPicPr>
            <a:picLocks noChangeAspect="1"/>
          </p:cNvPicPr>
          <p:nvPr/>
        </p:nvPicPr>
        <p:blipFill>
          <a:blip r:embed="rId3"/>
          <a:stretch>
            <a:fillRect/>
          </a:stretch>
        </p:blipFill>
        <p:spPr>
          <a:xfrm>
            <a:off x="1" y="2598"/>
            <a:ext cx="1188720" cy="906122"/>
          </a:xfrm>
          <a:prstGeom prst="rect">
            <a:avLst/>
          </a:prstGeom>
        </p:spPr>
      </p:pic>
      <p:sp>
        <p:nvSpPr>
          <p:cNvPr id="14" name="TextBox 13">
            <a:extLst>
              <a:ext uri="{FF2B5EF4-FFF2-40B4-BE49-F238E27FC236}">
                <a16:creationId xmlns:a16="http://schemas.microsoft.com/office/drawing/2014/main" id="{72D6AFAB-CF87-44A0-A539-5D599E8FE63D}"/>
              </a:ext>
            </a:extLst>
          </p:cNvPr>
          <p:cNvSpPr txBox="1"/>
          <p:nvPr/>
        </p:nvSpPr>
        <p:spPr>
          <a:xfrm>
            <a:off x="279400" y="946061"/>
            <a:ext cx="7655560" cy="2862322"/>
          </a:xfrm>
          <a:prstGeom prst="rect">
            <a:avLst/>
          </a:prstGeom>
          <a:noFill/>
        </p:spPr>
        <p:txBody>
          <a:bodyPr wrap="square">
            <a:spAutoFit/>
          </a:bodyPr>
          <a:lstStyle/>
          <a:p>
            <a:pPr eaLnBrk="1" hangingPunct="1">
              <a:buFontTx/>
              <a:buNone/>
            </a:pPr>
            <a:r>
              <a:rPr lang="en-US" altLang="en-US" sz="2000"/>
              <a:t>Chemical poisoning through chemical inhalation</a:t>
            </a:r>
          </a:p>
          <a:p>
            <a:pPr eaLnBrk="1" hangingPunct="1">
              <a:buFontTx/>
              <a:buNone/>
            </a:pPr>
            <a:endParaRPr lang="en-US" altLang="en-US" sz="2000"/>
          </a:p>
          <a:p>
            <a:pPr eaLnBrk="1" hangingPunct="1">
              <a:buFontTx/>
              <a:buNone/>
            </a:pPr>
            <a:r>
              <a:rPr lang="en-US" altLang="en-US" sz="2000"/>
              <a:t>Uncollected waste can obstruct the storm water runoff resulting in flood</a:t>
            </a:r>
          </a:p>
          <a:p>
            <a:pPr eaLnBrk="1" hangingPunct="1">
              <a:buFontTx/>
              <a:buNone/>
            </a:pPr>
            <a:endParaRPr lang="en-US" altLang="en-US" sz="2000"/>
          </a:p>
          <a:p>
            <a:pPr eaLnBrk="1" hangingPunct="1">
              <a:buFontTx/>
              <a:buNone/>
            </a:pPr>
            <a:r>
              <a:rPr lang="en-US" altLang="en-US" sz="2000"/>
              <a:t>Soil Contamination</a:t>
            </a:r>
          </a:p>
          <a:p>
            <a:pPr eaLnBrk="1" hangingPunct="1">
              <a:buFontTx/>
              <a:buNone/>
            </a:pPr>
            <a:endParaRPr lang="en-US" altLang="en-US" sz="2000"/>
          </a:p>
          <a:p>
            <a:pPr eaLnBrk="1" hangingPunct="1">
              <a:buFontTx/>
              <a:buNone/>
            </a:pPr>
            <a:r>
              <a:rPr lang="en-US" altLang="en-US" sz="2000"/>
              <a:t>Cancer</a:t>
            </a:r>
          </a:p>
          <a:p>
            <a:pPr eaLnBrk="1" hangingPunct="1">
              <a:buFontTx/>
              <a:buNone/>
            </a:pPr>
            <a:endParaRPr lang="en-US" altLang="en-US" sz="2000"/>
          </a:p>
          <a:p>
            <a:pPr eaLnBrk="1" hangingPunct="1">
              <a:buFontTx/>
              <a:buNone/>
            </a:pPr>
            <a:r>
              <a:rPr lang="en-US" altLang="en-US" sz="2000"/>
              <a:t>Neurological disease</a:t>
            </a:r>
          </a:p>
        </p:txBody>
      </p:sp>
      <p:sp>
        <p:nvSpPr>
          <p:cNvPr id="17" name="TextBox 16">
            <a:extLst>
              <a:ext uri="{FF2B5EF4-FFF2-40B4-BE49-F238E27FC236}">
                <a16:creationId xmlns:a16="http://schemas.microsoft.com/office/drawing/2014/main" id="{2B799861-4C97-4EC0-9904-B5C19C45CEC3}"/>
              </a:ext>
            </a:extLst>
          </p:cNvPr>
          <p:cNvSpPr txBox="1"/>
          <p:nvPr/>
        </p:nvSpPr>
        <p:spPr>
          <a:xfrm>
            <a:off x="167640" y="3336439"/>
            <a:ext cx="6126480" cy="2831544"/>
          </a:xfrm>
          <a:prstGeom prst="rect">
            <a:avLst/>
          </a:prstGeom>
          <a:noFill/>
        </p:spPr>
        <p:txBody>
          <a:bodyPr wrap="square">
            <a:spAutoFit/>
          </a:bodyPr>
          <a:lstStyle/>
          <a:p>
            <a:pPr eaLnBrk="1" hangingPunct="1"/>
            <a:endParaRPr lang="en-US" altLang="en-US"/>
          </a:p>
          <a:p>
            <a:pPr eaLnBrk="1" hangingPunct="1"/>
            <a:endParaRPr lang="en-US" altLang="en-US" sz="2000"/>
          </a:p>
          <a:p>
            <a:pPr eaLnBrk="1" hangingPunct="1"/>
            <a:r>
              <a:rPr lang="en-US" altLang="en-US" sz="2000"/>
              <a:t>Nausea and vomiting</a:t>
            </a:r>
          </a:p>
          <a:p>
            <a:pPr eaLnBrk="1" hangingPunct="1"/>
            <a:endParaRPr lang="en-US" altLang="en-US" sz="2000"/>
          </a:p>
          <a:p>
            <a:pPr eaLnBrk="1" hangingPunct="1"/>
            <a:r>
              <a:rPr lang="en-US" altLang="en-US" sz="2000"/>
              <a:t>Increase in hospitalization of residents living near hazard waste sites.</a:t>
            </a:r>
          </a:p>
          <a:p>
            <a:pPr eaLnBrk="1" hangingPunct="1"/>
            <a:endParaRPr lang="en-US" altLang="en-US" sz="2000"/>
          </a:p>
          <a:p>
            <a:pPr eaLnBrk="1" hangingPunct="1"/>
            <a:r>
              <a:rPr lang="en-US" altLang="en-US" sz="2000"/>
              <a:t>Mercury toxicity from eating fish with high levels of mercury.</a:t>
            </a:r>
          </a:p>
        </p:txBody>
      </p:sp>
      <p:pic>
        <p:nvPicPr>
          <p:cNvPr id="4098" name="Picture 2" descr="6 Negative Effects of Improper Waste Management">
            <a:extLst>
              <a:ext uri="{FF2B5EF4-FFF2-40B4-BE49-F238E27FC236}">
                <a16:creationId xmlns:a16="http://schemas.microsoft.com/office/drawing/2014/main" id="{F0521199-BA84-4F5A-BA5C-8746C3366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960" y="946062"/>
            <a:ext cx="3977640" cy="396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245063"/>
      </p:ext>
    </p:extLst>
  </p:cSld>
  <p:clrMapOvr>
    <a:masterClrMapping/>
  </p:clrMapOvr>
  <mc:AlternateContent xmlns:mc="http://schemas.openxmlformats.org/markup-compatibility/2006" xmlns:p14="http://schemas.microsoft.com/office/powerpoint/2010/main">
    <mc:Choice Requires="p14">
      <p:transition spd="slow" p14:dur="2000" advTm="201569"/>
    </mc:Choice>
    <mc:Fallback xmlns="">
      <p:transition spd="slow" advTm="20156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75"/>
          <p:cNvGrpSpPr/>
          <p:nvPr/>
        </p:nvGrpSpPr>
        <p:grpSpPr>
          <a:xfrm>
            <a:off x="8333826" y="495645"/>
            <a:ext cx="317325" cy="369332"/>
            <a:chOff x="4794425" y="2400300"/>
            <a:chExt cx="317325" cy="369332"/>
          </a:xfrm>
        </p:grpSpPr>
        <p:cxnSp>
          <p:nvCxnSpPr>
            <p:cNvPr id="89" name="Straight Connector 88"/>
            <p:cNvCxnSpPr/>
            <p:nvPr/>
          </p:nvCxnSpPr>
          <p:spPr>
            <a:xfrm>
              <a:off x="4800775" y="2669266"/>
              <a:ext cx="167725" cy="1588"/>
            </a:xfrm>
            <a:prstGeom prst="line">
              <a:avLst/>
            </a:prstGeom>
            <a:ln w="190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794425" y="2400300"/>
              <a:ext cx="31732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t>
              </a:r>
            </a:p>
          </p:txBody>
        </p:sp>
      </p:grpSp>
      <p:grpSp>
        <p:nvGrpSpPr>
          <p:cNvPr id="43" name="Group 76"/>
          <p:cNvGrpSpPr/>
          <p:nvPr/>
        </p:nvGrpSpPr>
        <p:grpSpPr>
          <a:xfrm>
            <a:off x="9242976" y="527395"/>
            <a:ext cx="317325" cy="369332"/>
            <a:chOff x="4794425" y="2400300"/>
            <a:chExt cx="317325" cy="369332"/>
          </a:xfrm>
        </p:grpSpPr>
        <p:cxnSp>
          <p:nvCxnSpPr>
            <p:cNvPr id="87" name="Straight Connector 86"/>
            <p:cNvCxnSpPr/>
            <p:nvPr/>
          </p:nvCxnSpPr>
          <p:spPr>
            <a:xfrm>
              <a:off x="4800775" y="2669266"/>
              <a:ext cx="167725" cy="1588"/>
            </a:xfrm>
            <a:prstGeom prst="line">
              <a:avLst/>
            </a:prstGeom>
            <a:ln w="190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4794425" y="2400300"/>
              <a:ext cx="31732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t>
              </a:r>
            </a:p>
          </p:txBody>
        </p:sp>
      </p:grpSp>
      <p:sp>
        <p:nvSpPr>
          <p:cNvPr id="144" name="Title 1">
            <a:extLst>
              <a:ext uri="{FF2B5EF4-FFF2-40B4-BE49-F238E27FC236}">
                <a16:creationId xmlns:a16="http://schemas.microsoft.com/office/drawing/2014/main" id="{B32D6AAB-60C5-4EA8-887B-2F1EF5865561}"/>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nos"/>
                <a:ea typeface="+mj-ea"/>
                <a:cs typeface="+mj-cs"/>
              </a:rPr>
              <a:t>School of Basic and Applied Science</a:t>
            </a:r>
          </a:p>
          <a:p>
            <a:pPr lvl="0" algn="ctr">
              <a:lnSpc>
                <a:spcPct val="90000"/>
              </a:lnSpc>
              <a:spcBef>
                <a:spcPct val="0"/>
              </a:spcBef>
              <a:defRPr/>
            </a:pPr>
            <a:br>
              <a:rPr lang="en-US" altLang="zh-CN" b="1">
                <a:solidFill>
                  <a:schemeClr val="bg1"/>
                </a:solidFill>
                <a:latin typeface="Tinos"/>
                <a:ea typeface="+mj-ea"/>
                <a:cs typeface="+mj-cs"/>
              </a:rPr>
            </a:br>
            <a:r>
              <a:rPr lang="en-US" altLang="zh-CN" b="1">
                <a:solidFill>
                  <a:schemeClr val="bg1"/>
                </a:solidFill>
                <a:latin typeface="Tinos"/>
                <a:ea typeface="+mj-ea"/>
                <a:cs typeface="+mj-cs"/>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nos"/>
              <a:ea typeface="+mj-ea"/>
              <a:cs typeface="+mj-cs"/>
            </a:endParaRPr>
          </a:p>
        </p:txBody>
      </p:sp>
      <p:sp>
        <p:nvSpPr>
          <p:cNvPr id="147" name="Title 1">
            <a:extLst>
              <a:ext uri="{FF2B5EF4-FFF2-40B4-BE49-F238E27FC236}">
                <a16:creationId xmlns:a16="http://schemas.microsoft.com/office/drawing/2014/main" id="{F603FBAB-5715-4BB6-9AD2-7D339C851AF9}"/>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err="1">
                <a:ln>
                  <a:noFill/>
                </a:ln>
                <a:solidFill>
                  <a:schemeClr val="bg1"/>
                </a:solidFill>
                <a:effectLst/>
                <a:uLnTx/>
                <a:uFillTx/>
                <a:latin typeface="Tinos"/>
                <a:ea typeface="+mj-ea"/>
                <a:cs typeface="+mj-cs"/>
              </a:rPr>
              <a:t>Dr.</a:t>
            </a:r>
            <a:r>
              <a:rPr kumimoji="0" lang="en-IN" altLang="zh-CN" b="1" i="0" u="none" strike="noStrike" kern="1200" cap="none" spc="0" normalizeH="0" baseline="0" noProof="0">
                <a:ln>
                  <a:noFill/>
                </a:ln>
                <a:solidFill>
                  <a:schemeClr val="bg1"/>
                </a:solidFill>
                <a:effectLst/>
                <a:uLnTx/>
                <a:uFillTx/>
                <a:latin typeface="Tinos"/>
                <a:ea typeface="+mj-ea"/>
                <a:cs typeface="+mj-cs"/>
              </a:rPr>
              <a:t> Divya Tripathy 		</a:t>
            </a:r>
            <a:r>
              <a:rPr lang="en-US" altLang="zh-CN" b="1">
                <a:solidFill>
                  <a:schemeClr val="bg1"/>
                </a:solidFill>
                <a:latin typeface="Tinos"/>
              </a:rPr>
              <a:t>Program Name: </a:t>
            </a:r>
            <a:r>
              <a:rPr lang="en-US" altLang="zh-CN" b="1" err="1">
                <a:solidFill>
                  <a:schemeClr val="bg1"/>
                </a:solidFill>
                <a:latin typeface="Tinos"/>
              </a:rPr>
              <a:t>M.Sc</a:t>
            </a:r>
            <a:r>
              <a:rPr lang="en-US" altLang="zh-CN" b="1">
                <a:solidFill>
                  <a:schemeClr val="bg1"/>
                </a:solidFill>
                <a:latin typeface="Tinos"/>
              </a:rPr>
              <a:t> Environmental Science Sem III</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141" name="Title 1">
            <a:extLst>
              <a:ext uri="{FF2B5EF4-FFF2-40B4-BE49-F238E27FC236}">
                <a16:creationId xmlns:a16="http://schemas.microsoft.com/office/drawing/2014/main" id="{14EA59CF-E14F-4DA0-B150-FB1FF9C5A0EE}"/>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lang="en-US" altLang="zh-CN" sz="2800" b="1">
              <a:solidFill>
                <a:schemeClr val="bg1"/>
              </a:solidFill>
              <a:latin typeface="Tinos"/>
              <a:ea typeface="+mj-ea"/>
              <a:cs typeface="+mj-cs"/>
            </a:endParaRPr>
          </a:p>
        </p:txBody>
      </p:sp>
      <p:sp>
        <p:nvSpPr>
          <p:cNvPr id="150" name="Title 1">
            <a:extLst>
              <a:ext uri="{FF2B5EF4-FFF2-40B4-BE49-F238E27FC236}">
                <a16:creationId xmlns:a16="http://schemas.microsoft.com/office/drawing/2014/main" id="{50272661-0472-4391-912C-BDD10A815569}"/>
              </a:ext>
            </a:extLst>
          </p:cNvPr>
          <p:cNvSpPr txBox="1">
            <a:spLocks noChangeArrowheads="1"/>
          </p:cNvSpPr>
          <p:nvPr/>
        </p:nvSpPr>
        <p:spPr>
          <a:xfrm>
            <a:off x="-2" y="6447629"/>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		          </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207" name="TextBox 206">
            <a:extLst>
              <a:ext uri="{FF2B5EF4-FFF2-40B4-BE49-F238E27FC236}">
                <a16:creationId xmlns:a16="http://schemas.microsoft.com/office/drawing/2014/main" id="{A28DA53E-C2E5-45EE-B626-A0A28D0248D1}"/>
              </a:ext>
            </a:extLst>
          </p:cNvPr>
          <p:cNvSpPr txBox="1"/>
          <p:nvPr/>
        </p:nvSpPr>
        <p:spPr>
          <a:xfrm>
            <a:off x="1623059" y="190334"/>
            <a:ext cx="10134600" cy="600164"/>
          </a:xfrm>
          <a:prstGeom prst="rect">
            <a:avLst/>
          </a:prstGeom>
          <a:noFill/>
        </p:spPr>
        <p:txBody>
          <a:bodyPr wrap="square">
            <a:spAutoFit/>
          </a:bodyPr>
          <a:lstStyle/>
          <a:p>
            <a:pPr algn="ctr"/>
            <a:r>
              <a:rPr lang="en-US" sz="3300">
                <a:solidFill>
                  <a:schemeClr val="bg1"/>
                </a:solidFill>
                <a:latin typeface="Times New Roman" panose="02020603050405020304" pitchFamily="18" charset="0"/>
                <a:cs typeface="Comic Sans MS"/>
              </a:rPr>
              <a:t>Impacts Of Solid Wastes On </a:t>
            </a:r>
            <a:r>
              <a:rPr lang="en-US" sz="3300" err="1">
                <a:solidFill>
                  <a:schemeClr val="bg1"/>
                </a:solidFill>
                <a:latin typeface="Times New Roman" panose="02020603050405020304" pitchFamily="18" charset="0"/>
                <a:cs typeface="Comic Sans MS"/>
              </a:rPr>
              <a:t>Aqualtic</a:t>
            </a:r>
            <a:r>
              <a:rPr lang="en-US" sz="3300">
                <a:solidFill>
                  <a:schemeClr val="bg1"/>
                </a:solidFill>
                <a:latin typeface="Times New Roman" panose="02020603050405020304" pitchFamily="18" charset="0"/>
                <a:cs typeface="Comic Sans MS"/>
              </a:rPr>
              <a:t> Life</a:t>
            </a:r>
            <a:endParaRPr lang="en-US" sz="3300">
              <a:solidFill>
                <a:schemeClr val="bg1"/>
              </a:solidFill>
              <a:latin typeface="Comic Sans MS"/>
              <a:cs typeface="Comic Sans MS"/>
            </a:endParaRPr>
          </a:p>
        </p:txBody>
      </p:sp>
      <p:pic>
        <p:nvPicPr>
          <p:cNvPr id="2" name="Picture 1">
            <a:extLst>
              <a:ext uri="{FF2B5EF4-FFF2-40B4-BE49-F238E27FC236}">
                <a16:creationId xmlns:a16="http://schemas.microsoft.com/office/drawing/2014/main" id="{5AED5513-EB52-4A3F-9A02-62E53C657FBE}"/>
              </a:ext>
            </a:extLst>
          </p:cNvPr>
          <p:cNvPicPr>
            <a:picLocks noChangeAspect="1"/>
          </p:cNvPicPr>
          <p:nvPr/>
        </p:nvPicPr>
        <p:blipFill>
          <a:blip r:embed="rId3"/>
          <a:stretch>
            <a:fillRect/>
          </a:stretch>
        </p:blipFill>
        <p:spPr>
          <a:xfrm>
            <a:off x="1" y="2598"/>
            <a:ext cx="1188720" cy="906122"/>
          </a:xfrm>
          <a:prstGeom prst="rect">
            <a:avLst/>
          </a:prstGeom>
        </p:spPr>
      </p:pic>
      <p:sp>
        <p:nvSpPr>
          <p:cNvPr id="19" name="TextBox 18">
            <a:extLst>
              <a:ext uri="{FF2B5EF4-FFF2-40B4-BE49-F238E27FC236}">
                <a16:creationId xmlns:a16="http://schemas.microsoft.com/office/drawing/2014/main" id="{91D9F635-364B-4042-8C18-73EAEAEECC5F}"/>
              </a:ext>
            </a:extLst>
          </p:cNvPr>
          <p:cNvSpPr txBox="1"/>
          <p:nvPr/>
        </p:nvSpPr>
        <p:spPr>
          <a:xfrm>
            <a:off x="218439" y="1127559"/>
            <a:ext cx="7156919" cy="2554545"/>
          </a:xfrm>
          <a:prstGeom prst="rect">
            <a:avLst/>
          </a:prstGeom>
          <a:noFill/>
        </p:spPr>
        <p:txBody>
          <a:bodyPr wrap="square">
            <a:spAutoFit/>
          </a:bodyPr>
          <a:lstStyle/>
          <a:p>
            <a:pPr algn="just" eaLnBrk="1" hangingPunct="1"/>
            <a:r>
              <a:rPr lang="en-US" altLang="en-US" sz="2000"/>
              <a:t>Increase in mercury level in fish due to disposal of mercury in  the rivers.</a:t>
            </a:r>
          </a:p>
          <a:p>
            <a:pPr algn="just" eaLnBrk="1" hangingPunct="1"/>
            <a:endParaRPr lang="en-US" altLang="en-US" sz="2000"/>
          </a:p>
          <a:p>
            <a:pPr algn="just" eaLnBrk="1" hangingPunct="1"/>
            <a:r>
              <a:rPr lang="en-US" altLang="en-US" sz="2000"/>
              <a:t>Plastic found in oceans ingested by birds.</a:t>
            </a:r>
          </a:p>
          <a:p>
            <a:pPr algn="just" eaLnBrk="1" hangingPunct="1"/>
            <a:endParaRPr lang="en-US" altLang="en-US" sz="2000"/>
          </a:p>
          <a:p>
            <a:pPr algn="just" eaLnBrk="1" hangingPunct="1"/>
            <a:r>
              <a:rPr lang="en-US" altLang="en-US" sz="2000"/>
              <a:t>Resulted in high algal population in rivers and sea.</a:t>
            </a:r>
          </a:p>
          <a:p>
            <a:pPr algn="just" eaLnBrk="1" hangingPunct="1"/>
            <a:endParaRPr lang="en-US" altLang="en-US" sz="2000"/>
          </a:p>
          <a:p>
            <a:pPr algn="just" eaLnBrk="1" hangingPunct="1"/>
            <a:r>
              <a:rPr lang="en-US" altLang="en-US" sz="2000"/>
              <a:t>Degrades water and soil quality.</a:t>
            </a:r>
          </a:p>
        </p:txBody>
      </p:sp>
      <p:sp>
        <p:nvSpPr>
          <p:cNvPr id="21" name="TextBox 20">
            <a:extLst>
              <a:ext uri="{FF2B5EF4-FFF2-40B4-BE49-F238E27FC236}">
                <a16:creationId xmlns:a16="http://schemas.microsoft.com/office/drawing/2014/main" id="{071BF2DE-FAF8-41F6-826C-0A71576E32CE}"/>
              </a:ext>
            </a:extLst>
          </p:cNvPr>
          <p:cNvSpPr txBox="1"/>
          <p:nvPr/>
        </p:nvSpPr>
        <p:spPr>
          <a:xfrm>
            <a:off x="218438" y="3665292"/>
            <a:ext cx="6916288" cy="1938992"/>
          </a:xfrm>
          <a:prstGeom prst="rect">
            <a:avLst/>
          </a:prstGeom>
          <a:noFill/>
        </p:spPr>
        <p:txBody>
          <a:bodyPr wrap="square">
            <a:spAutoFit/>
          </a:bodyPr>
          <a:lstStyle/>
          <a:p>
            <a:pPr algn="just" eaLnBrk="1" hangingPunct="1"/>
            <a:r>
              <a:rPr lang="en-US" altLang="en-US" sz="2000"/>
              <a:t>Change in climate and destruction of ozone layer due to waste biodegradable- Green house gas -</a:t>
            </a:r>
            <a:r>
              <a:rPr lang="en-US" altLang="en-US" sz="2000" b="1"/>
              <a:t>Methane</a:t>
            </a:r>
          </a:p>
          <a:p>
            <a:pPr algn="just" eaLnBrk="1" hangingPunct="1"/>
            <a:endParaRPr lang="en-US" altLang="en-US" sz="2000"/>
          </a:p>
          <a:p>
            <a:pPr algn="just" eaLnBrk="1" hangingPunct="1"/>
            <a:endParaRPr lang="en-US" altLang="en-US" sz="2000"/>
          </a:p>
          <a:p>
            <a:pPr algn="just" eaLnBrk="1" hangingPunct="1"/>
            <a:r>
              <a:rPr lang="en-US" altLang="en-US" sz="2000"/>
              <a:t>Leaching: is a process by which solid waste enter soil and ground water and contaminating them. </a:t>
            </a:r>
          </a:p>
        </p:txBody>
      </p:sp>
      <p:pic>
        <p:nvPicPr>
          <p:cNvPr id="2050" name="Picture 2" descr="6 Negative Effects of Improper Waste Management">
            <a:extLst>
              <a:ext uri="{FF2B5EF4-FFF2-40B4-BE49-F238E27FC236}">
                <a16:creationId xmlns:a16="http://schemas.microsoft.com/office/drawing/2014/main" id="{3AF9C0D3-8E7C-436A-B9C4-2D10B7814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8118" y="864977"/>
            <a:ext cx="4363721" cy="392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04238"/>
      </p:ext>
    </p:extLst>
  </p:cSld>
  <p:clrMapOvr>
    <a:masterClrMapping/>
  </p:clrMapOvr>
  <mc:AlternateContent xmlns:mc="http://schemas.openxmlformats.org/markup-compatibility/2006" xmlns:p14="http://schemas.microsoft.com/office/powerpoint/2010/main">
    <mc:Choice Requires="p14">
      <p:transition spd="slow" p14:dur="2000" advTm="274059"/>
    </mc:Choice>
    <mc:Fallback xmlns="">
      <p:transition spd="slow" advTm="27405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75"/>
          <p:cNvGrpSpPr/>
          <p:nvPr/>
        </p:nvGrpSpPr>
        <p:grpSpPr>
          <a:xfrm>
            <a:off x="8333826" y="495645"/>
            <a:ext cx="317325" cy="369332"/>
            <a:chOff x="4794425" y="2400300"/>
            <a:chExt cx="317325" cy="369332"/>
          </a:xfrm>
        </p:grpSpPr>
        <p:cxnSp>
          <p:nvCxnSpPr>
            <p:cNvPr id="89" name="Straight Connector 88"/>
            <p:cNvCxnSpPr/>
            <p:nvPr/>
          </p:nvCxnSpPr>
          <p:spPr>
            <a:xfrm>
              <a:off x="4800775" y="2669266"/>
              <a:ext cx="167725" cy="1588"/>
            </a:xfrm>
            <a:prstGeom prst="line">
              <a:avLst/>
            </a:prstGeom>
            <a:ln w="190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794425" y="2400300"/>
              <a:ext cx="31732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t>
              </a:r>
            </a:p>
          </p:txBody>
        </p:sp>
      </p:grpSp>
      <p:grpSp>
        <p:nvGrpSpPr>
          <p:cNvPr id="43" name="Group 76"/>
          <p:cNvGrpSpPr/>
          <p:nvPr/>
        </p:nvGrpSpPr>
        <p:grpSpPr>
          <a:xfrm>
            <a:off x="9242976" y="527395"/>
            <a:ext cx="317325" cy="369332"/>
            <a:chOff x="4794425" y="2400300"/>
            <a:chExt cx="317325" cy="369332"/>
          </a:xfrm>
        </p:grpSpPr>
        <p:cxnSp>
          <p:nvCxnSpPr>
            <p:cNvPr id="87" name="Straight Connector 86"/>
            <p:cNvCxnSpPr/>
            <p:nvPr/>
          </p:nvCxnSpPr>
          <p:spPr>
            <a:xfrm>
              <a:off x="4800775" y="2669266"/>
              <a:ext cx="167725" cy="1588"/>
            </a:xfrm>
            <a:prstGeom prst="line">
              <a:avLst/>
            </a:prstGeom>
            <a:ln w="190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4794425" y="2400300"/>
              <a:ext cx="31732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t>
              </a:r>
            </a:p>
          </p:txBody>
        </p:sp>
      </p:grpSp>
      <p:sp>
        <p:nvSpPr>
          <p:cNvPr id="144" name="Title 1">
            <a:extLst>
              <a:ext uri="{FF2B5EF4-FFF2-40B4-BE49-F238E27FC236}">
                <a16:creationId xmlns:a16="http://schemas.microsoft.com/office/drawing/2014/main" id="{B32D6AAB-60C5-4EA8-887B-2F1EF5865561}"/>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nos"/>
                <a:ea typeface="+mj-ea"/>
                <a:cs typeface="+mj-cs"/>
              </a:rPr>
              <a:t>School of Basic and Applied Science</a:t>
            </a:r>
          </a:p>
          <a:p>
            <a:pPr lvl="0" algn="ctr">
              <a:lnSpc>
                <a:spcPct val="90000"/>
              </a:lnSpc>
              <a:spcBef>
                <a:spcPct val="0"/>
              </a:spcBef>
              <a:defRPr/>
            </a:pPr>
            <a:br>
              <a:rPr lang="en-US" altLang="zh-CN" b="1">
                <a:solidFill>
                  <a:schemeClr val="bg1"/>
                </a:solidFill>
                <a:latin typeface="Tinos"/>
                <a:ea typeface="+mj-ea"/>
                <a:cs typeface="+mj-cs"/>
              </a:rPr>
            </a:br>
            <a:r>
              <a:rPr lang="en-US" altLang="zh-CN" b="1">
                <a:solidFill>
                  <a:schemeClr val="bg1"/>
                </a:solidFill>
                <a:latin typeface="Tinos"/>
                <a:ea typeface="+mj-ea"/>
                <a:cs typeface="+mj-cs"/>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nos"/>
              <a:ea typeface="+mj-ea"/>
              <a:cs typeface="+mj-cs"/>
            </a:endParaRPr>
          </a:p>
        </p:txBody>
      </p:sp>
      <p:sp>
        <p:nvSpPr>
          <p:cNvPr id="147" name="Title 1">
            <a:extLst>
              <a:ext uri="{FF2B5EF4-FFF2-40B4-BE49-F238E27FC236}">
                <a16:creationId xmlns:a16="http://schemas.microsoft.com/office/drawing/2014/main" id="{F603FBAB-5715-4BB6-9AD2-7D339C851AF9}"/>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err="1">
                <a:ln>
                  <a:noFill/>
                </a:ln>
                <a:solidFill>
                  <a:schemeClr val="bg1"/>
                </a:solidFill>
                <a:effectLst/>
                <a:uLnTx/>
                <a:uFillTx/>
                <a:latin typeface="Tinos"/>
                <a:ea typeface="+mj-ea"/>
                <a:cs typeface="+mj-cs"/>
              </a:rPr>
              <a:t>Dr.</a:t>
            </a:r>
            <a:r>
              <a:rPr kumimoji="0" lang="en-IN" altLang="zh-CN" b="1" i="0" u="none" strike="noStrike" kern="1200" cap="none" spc="0" normalizeH="0" baseline="0" noProof="0">
                <a:ln>
                  <a:noFill/>
                </a:ln>
                <a:solidFill>
                  <a:schemeClr val="bg1"/>
                </a:solidFill>
                <a:effectLst/>
                <a:uLnTx/>
                <a:uFillTx/>
                <a:latin typeface="Tinos"/>
                <a:ea typeface="+mj-ea"/>
                <a:cs typeface="+mj-cs"/>
              </a:rPr>
              <a:t> Divya Tripathy 		</a:t>
            </a:r>
            <a:r>
              <a:rPr lang="en-US" altLang="zh-CN" b="1">
                <a:solidFill>
                  <a:schemeClr val="bg1"/>
                </a:solidFill>
                <a:latin typeface="Tinos"/>
              </a:rPr>
              <a:t>Program Name: </a:t>
            </a:r>
            <a:r>
              <a:rPr lang="en-US" altLang="zh-CN" b="1" err="1">
                <a:solidFill>
                  <a:schemeClr val="bg1"/>
                </a:solidFill>
                <a:latin typeface="Tinos"/>
              </a:rPr>
              <a:t>M.Sc</a:t>
            </a:r>
            <a:r>
              <a:rPr lang="en-US" altLang="zh-CN" b="1">
                <a:solidFill>
                  <a:schemeClr val="bg1"/>
                </a:solidFill>
                <a:latin typeface="Tinos"/>
              </a:rPr>
              <a:t> Environmental Science Sem III</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141" name="Title 1">
            <a:extLst>
              <a:ext uri="{FF2B5EF4-FFF2-40B4-BE49-F238E27FC236}">
                <a16:creationId xmlns:a16="http://schemas.microsoft.com/office/drawing/2014/main" id="{14EA59CF-E14F-4DA0-B150-FB1FF9C5A0EE}"/>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lang="en-US" altLang="zh-CN" sz="2800" b="1">
              <a:solidFill>
                <a:schemeClr val="bg1"/>
              </a:solidFill>
              <a:latin typeface="Tinos"/>
              <a:ea typeface="+mj-ea"/>
              <a:cs typeface="+mj-cs"/>
            </a:endParaRPr>
          </a:p>
        </p:txBody>
      </p:sp>
      <p:sp>
        <p:nvSpPr>
          <p:cNvPr id="150" name="Title 1">
            <a:extLst>
              <a:ext uri="{FF2B5EF4-FFF2-40B4-BE49-F238E27FC236}">
                <a16:creationId xmlns:a16="http://schemas.microsoft.com/office/drawing/2014/main" id="{50272661-0472-4391-912C-BDD10A815569}"/>
              </a:ext>
            </a:extLst>
          </p:cNvPr>
          <p:cNvSpPr txBox="1">
            <a:spLocks noChangeArrowheads="1"/>
          </p:cNvSpPr>
          <p:nvPr/>
        </p:nvSpPr>
        <p:spPr>
          <a:xfrm>
            <a:off x="-2" y="6447629"/>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		          </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207" name="TextBox 206">
            <a:extLst>
              <a:ext uri="{FF2B5EF4-FFF2-40B4-BE49-F238E27FC236}">
                <a16:creationId xmlns:a16="http://schemas.microsoft.com/office/drawing/2014/main" id="{A28DA53E-C2E5-45EE-B626-A0A28D0248D1}"/>
              </a:ext>
            </a:extLst>
          </p:cNvPr>
          <p:cNvSpPr txBox="1"/>
          <p:nvPr/>
        </p:nvSpPr>
        <p:spPr>
          <a:xfrm>
            <a:off x="1623059" y="100384"/>
            <a:ext cx="10134600" cy="584775"/>
          </a:xfrm>
          <a:prstGeom prst="rect">
            <a:avLst/>
          </a:prstGeom>
          <a:noFill/>
        </p:spPr>
        <p:txBody>
          <a:bodyPr wrap="square">
            <a:spAutoFit/>
          </a:bodyPr>
          <a:lstStyle/>
          <a:p>
            <a:pPr algn="ctr"/>
            <a:r>
              <a:rPr lang="en-US" sz="3200" b="1">
                <a:solidFill>
                  <a:schemeClr val="bg1"/>
                </a:solidFill>
                <a:latin typeface="Times New Roman" panose="02020603050405020304" pitchFamily="18" charset="0"/>
                <a:cs typeface="Times New Roman" panose="02020603050405020304" pitchFamily="18" charset="0"/>
              </a:rPr>
              <a:t>Solid waste Reduction</a:t>
            </a:r>
            <a:endParaRPr lang="en-IN" sz="3200" b="1">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AED5513-EB52-4A3F-9A02-62E53C657FBE}"/>
              </a:ext>
            </a:extLst>
          </p:cNvPr>
          <p:cNvPicPr>
            <a:picLocks noChangeAspect="1"/>
          </p:cNvPicPr>
          <p:nvPr/>
        </p:nvPicPr>
        <p:blipFill>
          <a:blip r:embed="rId3"/>
          <a:stretch>
            <a:fillRect/>
          </a:stretch>
        </p:blipFill>
        <p:spPr>
          <a:xfrm>
            <a:off x="1" y="2598"/>
            <a:ext cx="1188720" cy="906122"/>
          </a:xfrm>
          <a:prstGeom prst="rect">
            <a:avLst/>
          </a:prstGeom>
        </p:spPr>
      </p:pic>
      <p:sp>
        <p:nvSpPr>
          <p:cNvPr id="25" name="TextBox 24">
            <a:extLst>
              <a:ext uri="{FF2B5EF4-FFF2-40B4-BE49-F238E27FC236}">
                <a16:creationId xmlns:a16="http://schemas.microsoft.com/office/drawing/2014/main" id="{782A2B38-D96F-454E-9EFA-04D94EDF8A85}"/>
              </a:ext>
            </a:extLst>
          </p:cNvPr>
          <p:cNvSpPr txBox="1"/>
          <p:nvPr/>
        </p:nvSpPr>
        <p:spPr>
          <a:xfrm>
            <a:off x="3290571" y="1112170"/>
            <a:ext cx="6126480" cy="369332"/>
          </a:xfrm>
          <a:prstGeom prst="rect">
            <a:avLst/>
          </a:prstGeom>
          <a:noFill/>
        </p:spPr>
        <p:txBody>
          <a:bodyPr wrap="square">
            <a:spAutoFit/>
          </a:bodyPr>
          <a:lstStyle/>
          <a:p>
            <a:r>
              <a:rPr lang="en-US" altLang="en-US" sz="1800" b="1"/>
              <a:t>WHAT SHOULD BE DONE ??</a:t>
            </a:r>
            <a:r>
              <a:rPr lang="en-US" altLang="en-US" sz="1600" b="1"/>
              <a:t> </a:t>
            </a:r>
            <a:endParaRPr lang="en-IN"/>
          </a:p>
        </p:txBody>
      </p:sp>
      <p:sp>
        <p:nvSpPr>
          <p:cNvPr id="26" name="TextBox 25">
            <a:extLst>
              <a:ext uri="{FF2B5EF4-FFF2-40B4-BE49-F238E27FC236}">
                <a16:creationId xmlns:a16="http://schemas.microsoft.com/office/drawing/2014/main" id="{E1531E52-99E9-49BC-AA4E-3F8A65DA9C06}"/>
              </a:ext>
            </a:extLst>
          </p:cNvPr>
          <p:cNvSpPr txBox="1"/>
          <p:nvPr/>
        </p:nvSpPr>
        <p:spPr>
          <a:xfrm>
            <a:off x="125664" y="1474324"/>
            <a:ext cx="6126480" cy="369332"/>
          </a:xfrm>
          <a:prstGeom prst="rect">
            <a:avLst/>
          </a:prstGeom>
          <a:noFill/>
        </p:spPr>
        <p:txBody>
          <a:bodyPr wrap="square">
            <a:spAutoFit/>
          </a:bodyPr>
          <a:lstStyle/>
          <a:p>
            <a:pPr eaLnBrk="1" fontAlgn="auto" hangingPunct="1">
              <a:lnSpc>
                <a:spcPct val="90000"/>
              </a:lnSpc>
              <a:spcAft>
                <a:spcPts val="0"/>
              </a:spcAft>
              <a:defRPr/>
            </a:pPr>
            <a:r>
              <a:rPr lang="en-US" sz="2000" b="1" u="sng"/>
              <a:t>Reduce Waste</a:t>
            </a:r>
          </a:p>
        </p:txBody>
      </p:sp>
      <p:sp>
        <p:nvSpPr>
          <p:cNvPr id="28" name="TextBox 27">
            <a:extLst>
              <a:ext uri="{FF2B5EF4-FFF2-40B4-BE49-F238E27FC236}">
                <a16:creationId xmlns:a16="http://schemas.microsoft.com/office/drawing/2014/main" id="{669576AD-D35E-43BB-93B3-D3BB24CA20FE}"/>
              </a:ext>
            </a:extLst>
          </p:cNvPr>
          <p:cNvSpPr txBox="1"/>
          <p:nvPr/>
        </p:nvSpPr>
        <p:spPr>
          <a:xfrm>
            <a:off x="-190655" y="2244355"/>
            <a:ext cx="6126480" cy="3139321"/>
          </a:xfrm>
          <a:prstGeom prst="rect">
            <a:avLst/>
          </a:prstGeom>
          <a:noFill/>
        </p:spPr>
        <p:txBody>
          <a:bodyPr wrap="square">
            <a:spAutoFit/>
          </a:bodyPr>
          <a:lstStyle/>
          <a:p>
            <a:pPr lvl="1" eaLnBrk="1" fontAlgn="auto" hangingPunct="1">
              <a:lnSpc>
                <a:spcPct val="90000"/>
              </a:lnSpc>
              <a:spcAft>
                <a:spcPts val="0"/>
              </a:spcAft>
              <a:buFontTx/>
              <a:buNone/>
              <a:defRPr/>
            </a:pPr>
            <a:r>
              <a:rPr lang="en-US" sz="2000" b="1"/>
              <a:t>Improve product design to use less materials.</a:t>
            </a:r>
          </a:p>
          <a:p>
            <a:pPr lvl="1" eaLnBrk="1" fontAlgn="auto" hangingPunct="1">
              <a:lnSpc>
                <a:spcPct val="90000"/>
              </a:lnSpc>
              <a:spcAft>
                <a:spcPts val="0"/>
              </a:spcAft>
              <a:defRPr/>
            </a:pPr>
            <a:endParaRPr lang="en-US" sz="2000" b="1"/>
          </a:p>
          <a:p>
            <a:pPr lvl="1" eaLnBrk="1" fontAlgn="auto" hangingPunct="1">
              <a:lnSpc>
                <a:spcPct val="90000"/>
              </a:lnSpc>
              <a:spcAft>
                <a:spcPts val="0"/>
              </a:spcAft>
              <a:buFontTx/>
              <a:buNone/>
              <a:defRPr/>
            </a:pPr>
            <a:r>
              <a:rPr lang="en-US" sz="2000" b="1"/>
              <a:t>-  Redesign packaging to eliminate excess toxic materials while maintaining the quality.</a:t>
            </a:r>
          </a:p>
          <a:p>
            <a:pPr lvl="1" eaLnBrk="1" fontAlgn="auto" hangingPunct="1">
              <a:lnSpc>
                <a:spcPct val="90000"/>
              </a:lnSpc>
              <a:spcAft>
                <a:spcPts val="0"/>
              </a:spcAft>
              <a:defRPr/>
            </a:pPr>
            <a:endParaRPr lang="en-US" sz="2000" b="1"/>
          </a:p>
          <a:p>
            <a:pPr lvl="1" eaLnBrk="1" fontAlgn="auto" hangingPunct="1">
              <a:lnSpc>
                <a:spcPct val="90000"/>
              </a:lnSpc>
              <a:spcAft>
                <a:spcPts val="0"/>
              </a:spcAft>
              <a:buFontTx/>
              <a:buNone/>
              <a:defRPr/>
            </a:pPr>
            <a:r>
              <a:rPr lang="en-US" sz="2000" b="1"/>
              <a:t>-  Work with customers to design and implement a packaging.</a:t>
            </a:r>
          </a:p>
          <a:p>
            <a:pPr lvl="1" eaLnBrk="1" fontAlgn="auto" hangingPunct="1">
              <a:lnSpc>
                <a:spcPct val="90000"/>
              </a:lnSpc>
              <a:spcAft>
                <a:spcPts val="0"/>
              </a:spcAft>
              <a:defRPr/>
            </a:pPr>
            <a:endParaRPr lang="en-US" sz="2000" b="1"/>
          </a:p>
          <a:p>
            <a:pPr lvl="1" eaLnBrk="1" fontAlgn="auto" hangingPunct="1">
              <a:lnSpc>
                <a:spcPct val="90000"/>
              </a:lnSpc>
              <a:spcAft>
                <a:spcPts val="0"/>
              </a:spcAft>
              <a:buFontTx/>
              <a:buNone/>
              <a:defRPr/>
            </a:pPr>
            <a:r>
              <a:rPr lang="en-US" sz="2000" b="1"/>
              <a:t>-  Switch to reusable transport containers.</a:t>
            </a:r>
          </a:p>
          <a:p>
            <a:pPr lvl="1" eaLnBrk="1" fontAlgn="auto" hangingPunct="1">
              <a:lnSpc>
                <a:spcPct val="90000"/>
              </a:lnSpc>
              <a:spcAft>
                <a:spcPts val="0"/>
              </a:spcAft>
              <a:defRPr/>
            </a:pPr>
            <a:endParaRPr lang="en-US" sz="2000" b="1"/>
          </a:p>
          <a:p>
            <a:pPr lvl="1" eaLnBrk="1" fontAlgn="auto" hangingPunct="1">
              <a:lnSpc>
                <a:spcPct val="90000"/>
              </a:lnSpc>
              <a:spcAft>
                <a:spcPts val="0"/>
              </a:spcAft>
              <a:buFontTx/>
              <a:buNone/>
              <a:defRPr/>
            </a:pPr>
            <a:r>
              <a:rPr lang="en-US" sz="2000" b="1"/>
              <a:t>-  Purchase products in bulk.</a:t>
            </a:r>
          </a:p>
        </p:txBody>
      </p:sp>
      <p:sp>
        <p:nvSpPr>
          <p:cNvPr id="30" name="TextBox 29">
            <a:extLst>
              <a:ext uri="{FF2B5EF4-FFF2-40B4-BE49-F238E27FC236}">
                <a16:creationId xmlns:a16="http://schemas.microsoft.com/office/drawing/2014/main" id="{F60D93CC-5187-44AA-946A-275A629AC368}"/>
              </a:ext>
            </a:extLst>
          </p:cNvPr>
          <p:cNvSpPr txBox="1"/>
          <p:nvPr/>
        </p:nvSpPr>
        <p:spPr>
          <a:xfrm>
            <a:off x="6690359" y="2124934"/>
            <a:ext cx="6126480" cy="369332"/>
          </a:xfrm>
          <a:prstGeom prst="rect">
            <a:avLst/>
          </a:prstGeom>
          <a:noFill/>
        </p:spPr>
        <p:txBody>
          <a:bodyPr wrap="square">
            <a:spAutoFit/>
          </a:bodyPr>
          <a:lstStyle/>
          <a:p>
            <a:pPr eaLnBrk="1" fontAlgn="auto" hangingPunct="1">
              <a:lnSpc>
                <a:spcPct val="90000"/>
              </a:lnSpc>
              <a:spcAft>
                <a:spcPts val="0"/>
              </a:spcAft>
              <a:buFontTx/>
              <a:buNone/>
              <a:defRPr/>
            </a:pPr>
            <a:r>
              <a:rPr lang="en-US" sz="2000" b="1" u="sng"/>
              <a:t>Reuse</a:t>
            </a:r>
          </a:p>
        </p:txBody>
      </p:sp>
      <p:sp>
        <p:nvSpPr>
          <p:cNvPr id="33" name="TextBox 32">
            <a:extLst>
              <a:ext uri="{FF2B5EF4-FFF2-40B4-BE49-F238E27FC236}">
                <a16:creationId xmlns:a16="http://schemas.microsoft.com/office/drawing/2014/main" id="{183399D6-FF3B-4989-B7AA-9467B91C2EA7}"/>
              </a:ext>
            </a:extLst>
          </p:cNvPr>
          <p:cNvSpPr txBox="1"/>
          <p:nvPr/>
        </p:nvSpPr>
        <p:spPr>
          <a:xfrm>
            <a:off x="6106159" y="2751998"/>
            <a:ext cx="5031936" cy="3582519"/>
          </a:xfrm>
          <a:prstGeom prst="rect">
            <a:avLst/>
          </a:prstGeom>
          <a:noFill/>
        </p:spPr>
        <p:txBody>
          <a:bodyPr wrap="square">
            <a:spAutoFit/>
          </a:bodyPr>
          <a:lstStyle/>
          <a:p>
            <a:pPr eaLnBrk="1" fontAlgn="auto" hangingPunct="1">
              <a:lnSpc>
                <a:spcPct val="90000"/>
              </a:lnSpc>
              <a:spcAft>
                <a:spcPts val="0"/>
              </a:spcAft>
              <a:buFontTx/>
              <a:buNone/>
              <a:defRPr/>
            </a:pPr>
            <a:r>
              <a:rPr lang="en-US" b="1"/>
              <a:t>Reuse office furniture and supplies, such as envelopes, file folders, and paper.</a:t>
            </a:r>
          </a:p>
          <a:p>
            <a:pPr eaLnBrk="1" fontAlgn="auto" hangingPunct="1">
              <a:lnSpc>
                <a:spcPct val="90000"/>
              </a:lnSpc>
              <a:spcAft>
                <a:spcPts val="0"/>
              </a:spcAft>
              <a:buFontTx/>
              <a:buNone/>
              <a:defRPr/>
            </a:pPr>
            <a:endParaRPr lang="en-US" b="1"/>
          </a:p>
          <a:p>
            <a:pPr eaLnBrk="1" fontAlgn="auto" hangingPunct="1">
              <a:lnSpc>
                <a:spcPct val="90000"/>
              </a:lnSpc>
              <a:spcAft>
                <a:spcPts val="0"/>
              </a:spcAft>
              <a:buFontTx/>
              <a:buNone/>
              <a:defRPr/>
            </a:pPr>
            <a:endParaRPr lang="en-US" b="1"/>
          </a:p>
          <a:p>
            <a:pPr eaLnBrk="1" fontAlgn="auto" hangingPunct="1">
              <a:lnSpc>
                <a:spcPct val="90000"/>
              </a:lnSpc>
              <a:spcAft>
                <a:spcPts val="0"/>
              </a:spcAft>
              <a:buFontTx/>
              <a:buNone/>
              <a:defRPr/>
            </a:pPr>
            <a:r>
              <a:rPr lang="en-US" b="1"/>
              <a:t>	-  Use durable towels, tablecloths, napkins, dishes, cups, and glasses.</a:t>
            </a:r>
          </a:p>
          <a:p>
            <a:pPr eaLnBrk="1" fontAlgn="auto" hangingPunct="1">
              <a:lnSpc>
                <a:spcPct val="90000"/>
              </a:lnSpc>
              <a:spcAft>
                <a:spcPts val="0"/>
              </a:spcAft>
              <a:buFontTx/>
              <a:buNone/>
              <a:defRPr/>
            </a:pPr>
            <a:endParaRPr lang="en-US" b="1"/>
          </a:p>
          <a:p>
            <a:pPr eaLnBrk="1" fontAlgn="auto" hangingPunct="1">
              <a:lnSpc>
                <a:spcPct val="90000"/>
              </a:lnSpc>
              <a:spcAft>
                <a:spcPts val="0"/>
              </a:spcAft>
              <a:buFontTx/>
              <a:buNone/>
              <a:defRPr/>
            </a:pPr>
            <a:endParaRPr lang="en-US" b="1"/>
          </a:p>
          <a:p>
            <a:pPr eaLnBrk="1" fontAlgn="auto" hangingPunct="1">
              <a:lnSpc>
                <a:spcPct val="90000"/>
              </a:lnSpc>
              <a:spcAft>
                <a:spcPts val="0"/>
              </a:spcAft>
              <a:buFontTx/>
              <a:buNone/>
              <a:defRPr/>
            </a:pPr>
            <a:r>
              <a:rPr lang="en-US" b="1"/>
              <a:t>	-  Use reusable packaging materials for outgoing shipments.</a:t>
            </a:r>
          </a:p>
          <a:p>
            <a:pPr eaLnBrk="1" fontAlgn="auto" hangingPunct="1">
              <a:lnSpc>
                <a:spcPct val="90000"/>
              </a:lnSpc>
              <a:spcAft>
                <a:spcPts val="0"/>
              </a:spcAft>
              <a:buFontTx/>
              <a:buNone/>
              <a:defRPr/>
            </a:pPr>
            <a:endParaRPr lang="en-US" b="1"/>
          </a:p>
          <a:p>
            <a:pPr eaLnBrk="1" fontAlgn="auto" hangingPunct="1">
              <a:lnSpc>
                <a:spcPct val="90000"/>
              </a:lnSpc>
              <a:spcAft>
                <a:spcPts val="0"/>
              </a:spcAft>
              <a:buFontTx/>
              <a:buNone/>
              <a:defRPr/>
            </a:pPr>
            <a:endParaRPr lang="en-US" b="1"/>
          </a:p>
          <a:p>
            <a:pPr eaLnBrk="1" fontAlgn="auto" hangingPunct="1">
              <a:lnSpc>
                <a:spcPct val="90000"/>
              </a:lnSpc>
              <a:spcAft>
                <a:spcPts val="0"/>
              </a:spcAft>
              <a:buFontTx/>
              <a:buNone/>
              <a:defRPr/>
            </a:pPr>
            <a:r>
              <a:rPr lang="en-US" b="1"/>
              <a:t>	-  Encourage employees to reuse office materials rather than purchase new ones.</a:t>
            </a:r>
          </a:p>
        </p:txBody>
      </p:sp>
    </p:spTree>
    <p:extLst>
      <p:ext uri="{BB962C8B-B14F-4D97-AF65-F5344CB8AC3E}">
        <p14:creationId xmlns:p14="http://schemas.microsoft.com/office/powerpoint/2010/main" val="4276792814"/>
      </p:ext>
    </p:extLst>
  </p:cSld>
  <p:clrMapOvr>
    <a:masterClrMapping/>
  </p:clrMapOvr>
  <mc:AlternateContent xmlns:mc="http://schemas.openxmlformats.org/markup-compatibility/2006" xmlns:p14="http://schemas.microsoft.com/office/powerpoint/2010/main">
    <mc:Choice Requires="p14">
      <p:transition spd="slow" p14:dur="2000" advTm="257048"/>
    </mc:Choice>
    <mc:Fallback xmlns="">
      <p:transition spd="slow" advTm="25704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E356-7FCD-44C2-A585-01EBC838810B}"/>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nos"/>
                <a:ea typeface="+mj-ea"/>
                <a:cs typeface="+mj-cs"/>
              </a:rPr>
              <a:t>School of Basic and Applied Science</a:t>
            </a:r>
          </a:p>
          <a:p>
            <a:pPr lvl="0" algn="ctr">
              <a:lnSpc>
                <a:spcPct val="90000"/>
              </a:lnSpc>
              <a:spcBef>
                <a:spcPct val="0"/>
              </a:spcBef>
              <a:defRPr/>
            </a:pPr>
            <a:br>
              <a:rPr lang="en-US" altLang="zh-CN" b="1">
                <a:solidFill>
                  <a:schemeClr val="bg1"/>
                </a:solidFill>
                <a:latin typeface="Tinos"/>
                <a:ea typeface="+mj-ea"/>
                <a:cs typeface="+mj-cs"/>
              </a:rPr>
            </a:br>
            <a:r>
              <a:rPr lang="en-US" altLang="zh-CN" b="1">
                <a:solidFill>
                  <a:schemeClr val="bg1"/>
                </a:solidFill>
                <a:latin typeface="Tinos"/>
                <a:ea typeface="+mj-ea"/>
                <a:cs typeface="+mj-cs"/>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nos"/>
              <a:ea typeface="+mj-ea"/>
              <a:cs typeface="+mj-cs"/>
            </a:endParaRPr>
          </a:p>
        </p:txBody>
      </p:sp>
      <p:sp>
        <p:nvSpPr>
          <p:cNvPr id="3" name="Title 1">
            <a:extLst>
              <a:ext uri="{FF2B5EF4-FFF2-40B4-BE49-F238E27FC236}">
                <a16:creationId xmlns:a16="http://schemas.microsoft.com/office/drawing/2014/main" id="{1DA7DBAA-ACED-4F27-A8BB-9DE70A1B3D44}"/>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err="1">
                <a:ln>
                  <a:noFill/>
                </a:ln>
                <a:solidFill>
                  <a:schemeClr val="bg1"/>
                </a:solidFill>
                <a:effectLst/>
                <a:uLnTx/>
                <a:uFillTx/>
                <a:latin typeface="Tinos"/>
                <a:ea typeface="+mj-ea"/>
                <a:cs typeface="+mj-cs"/>
              </a:rPr>
              <a:t>Dr.</a:t>
            </a:r>
            <a:r>
              <a:rPr kumimoji="0" lang="en-IN" altLang="zh-CN" b="1" i="0" u="none" strike="noStrike" kern="1200" cap="none" spc="0" normalizeH="0" baseline="0" noProof="0">
                <a:ln>
                  <a:noFill/>
                </a:ln>
                <a:solidFill>
                  <a:schemeClr val="bg1"/>
                </a:solidFill>
                <a:effectLst/>
                <a:uLnTx/>
                <a:uFillTx/>
                <a:latin typeface="Tinos"/>
                <a:ea typeface="+mj-ea"/>
                <a:cs typeface="+mj-cs"/>
              </a:rPr>
              <a:t> Divya Tripathy 		</a:t>
            </a:r>
            <a:r>
              <a:rPr lang="en-US" altLang="zh-CN" b="1">
                <a:solidFill>
                  <a:schemeClr val="bg1"/>
                </a:solidFill>
                <a:latin typeface="Tinos"/>
              </a:rPr>
              <a:t>Program Name: </a:t>
            </a:r>
            <a:r>
              <a:rPr lang="en-US" altLang="zh-CN" b="1" err="1">
                <a:solidFill>
                  <a:schemeClr val="bg1"/>
                </a:solidFill>
                <a:latin typeface="Tinos"/>
              </a:rPr>
              <a:t>M.Sc</a:t>
            </a:r>
            <a:r>
              <a:rPr lang="en-US" altLang="zh-CN" b="1">
                <a:solidFill>
                  <a:schemeClr val="bg1"/>
                </a:solidFill>
                <a:latin typeface="Tinos"/>
              </a:rPr>
              <a:t> Environmental Science Sem III</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4" name="Title 1">
            <a:extLst>
              <a:ext uri="{FF2B5EF4-FFF2-40B4-BE49-F238E27FC236}">
                <a16:creationId xmlns:a16="http://schemas.microsoft.com/office/drawing/2014/main" id="{E49AA1EF-CE98-40A7-83D2-CB47EB27210F}"/>
              </a:ext>
            </a:extLst>
          </p:cNvPr>
          <p:cNvSpPr txBox="1">
            <a:spLocks noChangeArrowheads="1"/>
          </p:cNvSpPr>
          <p:nvPr/>
        </p:nvSpPr>
        <p:spPr>
          <a:xfrm>
            <a:off x="10160" y="0"/>
            <a:ext cx="12191999" cy="908720"/>
          </a:xfrm>
          <a:prstGeom prst="rect">
            <a:avLst/>
          </a:prstGeom>
          <a:solidFill>
            <a:srgbClr val="C00000"/>
          </a:solidFill>
        </p:spPr>
        <p:txBody>
          <a:bodyPr/>
          <a:lstStyle/>
          <a:p>
            <a:pPr algn="ctr"/>
            <a:r>
              <a:rPr lang="en-US" sz="2800" b="1">
                <a:solidFill>
                  <a:schemeClr val="bg1"/>
                </a:solidFill>
                <a:latin typeface="Times New Roman" panose="02020603050405020304" pitchFamily="18" charset="0"/>
                <a:cs typeface="Times New Roman" panose="02020603050405020304" pitchFamily="18" charset="0"/>
              </a:rPr>
              <a:t>Solid waste Reduction</a:t>
            </a:r>
            <a:endParaRPr lang="en-IN" sz="2800" b="1">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72C43425-C5AA-47F5-B38E-ED57B1C8F689}"/>
              </a:ext>
            </a:extLst>
          </p:cNvPr>
          <p:cNvSpPr txBox="1">
            <a:spLocks noChangeArrowheads="1"/>
          </p:cNvSpPr>
          <p:nvPr/>
        </p:nvSpPr>
        <p:spPr>
          <a:xfrm>
            <a:off x="-2" y="6447629"/>
            <a:ext cx="12191997" cy="441960"/>
          </a:xfrm>
          <a:prstGeom prst="rect">
            <a:avLst/>
          </a:prstGeom>
          <a:solidFill>
            <a:srgbClr val="C00000"/>
          </a:solidFill>
        </p:spPr>
        <p:txBody>
          <a:bodyPr/>
          <a:lstStyle/>
          <a:p>
            <a:pPr>
              <a:lnSpc>
                <a:spcPct val="90000"/>
              </a:lnSpc>
              <a:spcBef>
                <a:spcPct val="0"/>
              </a:spcBef>
              <a:defRPr/>
            </a:pPr>
            <a:endParaRPr lang="zh-CN" altLang="en-US" b="1">
              <a:solidFill>
                <a:schemeClr val="bg1"/>
              </a:solidFill>
              <a:latin typeface="Tinos"/>
            </a:endParaRPr>
          </a:p>
          <a:p>
            <a:pPr lvl="0">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a:t>
            </a:r>
          </a:p>
        </p:txBody>
      </p:sp>
      <p:pic>
        <p:nvPicPr>
          <p:cNvPr id="6" name="Picture 5">
            <a:extLst>
              <a:ext uri="{FF2B5EF4-FFF2-40B4-BE49-F238E27FC236}">
                <a16:creationId xmlns:a16="http://schemas.microsoft.com/office/drawing/2014/main" id="{8409CC24-F867-464D-A9AF-4AC54193DD51}"/>
              </a:ext>
            </a:extLst>
          </p:cNvPr>
          <p:cNvPicPr>
            <a:picLocks noChangeAspect="1"/>
          </p:cNvPicPr>
          <p:nvPr/>
        </p:nvPicPr>
        <p:blipFill>
          <a:blip r:embed="rId2"/>
          <a:stretch>
            <a:fillRect/>
          </a:stretch>
        </p:blipFill>
        <p:spPr>
          <a:xfrm>
            <a:off x="1" y="2598"/>
            <a:ext cx="1188720" cy="906122"/>
          </a:xfrm>
          <a:prstGeom prst="rect">
            <a:avLst/>
          </a:prstGeom>
        </p:spPr>
      </p:pic>
      <p:sp>
        <p:nvSpPr>
          <p:cNvPr id="14" name="TextBox 13">
            <a:extLst>
              <a:ext uri="{FF2B5EF4-FFF2-40B4-BE49-F238E27FC236}">
                <a16:creationId xmlns:a16="http://schemas.microsoft.com/office/drawing/2014/main" id="{EC841481-0501-41F8-AA10-03DAF7A1F6DE}"/>
              </a:ext>
            </a:extLst>
          </p:cNvPr>
          <p:cNvSpPr txBox="1"/>
          <p:nvPr/>
        </p:nvSpPr>
        <p:spPr>
          <a:xfrm>
            <a:off x="504497" y="1246479"/>
            <a:ext cx="10541875" cy="4801314"/>
          </a:xfrm>
          <a:prstGeom prst="rect">
            <a:avLst/>
          </a:prstGeom>
          <a:noFill/>
        </p:spPr>
        <p:txBody>
          <a:bodyPr wrap="square">
            <a:spAutoFit/>
          </a:bodyPr>
          <a:lstStyle/>
          <a:p>
            <a:pPr eaLnBrk="1" hangingPunct="1">
              <a:buFontTx/>
              <a:buNone/>
            </a:pPr>
            <a:r>
              <a:rPr lang="en-US" altLang="en-US" sz="2200" b="1" u="sng"/>
              <a:t>Conduct outreach program adopting an ecologically sound waste management system which includes:</a:t>
            </a:r>
          </a:p>
          <a:p>
            <a:pPr eaLnBrk="1" hangingPunct="1">
              <a:buFontTx/>
              <a:buNone/>
            </a:pPr>
            <a:endParaRPr lang="en-US" altLang="en-US" sz="2000" b="1" u="sng"/>
          </a:p>
          <a:p>
            <a:pPr lvl="2" eaLnBrk="1" hangingPunct="1"/>
            <a:r>
              <a:rPr lang="en-US" altLang="en-US" sz="2200" b="1"/>
              <a:t>waste reduction</a:t>
            </a:r>
          </a:p>
          <a:p>
            <a:pPr lvl="2" eaLnBrk="1" hangingPunct="1"/>
            <a:endParaRPr lang="en-US" altLang="en-US" sz="2200" b="1"/>
          </a:p>
          <a:p>
            <a:pPr lvl="2" eaLnBrk="1" hangingPunct="1"/>
            <a:r>
              <a:rPr lang="en-US" altLang="en-US" sz="2200" b="1"/>
              <a:t>segregation at source</a:t>
            </a:r>
          </a:p>
          <a:p>
            <a:pPr lvl="2" eaLnBrk="1" hangingPunct="1"/>
            <a:endParaRPr lang="en-US" altLang="en-US" sz="2200" b="1"/>
          </a:p>
          <a:p>
            <a:pPr lvl="2" eaLnBrk="1" hangingPunct="1"/>
            <a:r>
              <a:rPr lang="en-US" altLang="en-US" sz="2200" b="1"/>
              <a:t>Composting</a:t>
            </a:r>
          </a:p>
          <a:p>
            <a:pPr lvl="2" eaLnBrk="1" hangingPunct="1"/>
            <a:endParaRPr lang="en-US" altLang="en-US" sz="2200" b="1"/>
          </a:p>
          <a:p>
            <a:pPr lvl="2" eaLnBrk="1" hangingPunct="1"/>
            <a:r>
              <a:rPr lang="en-US" altLang="en-US" sz="2200" b="1"/>
              <a:t>recycling and re-use</a:t>
            </a:r>
          </a:p>
          <a:p>
            <a:pPr lvl="2" eaLnBrk="1" hangingPunct="1"/>
            <a:endParaRPr lang="en-US" altLang="en-US" sz="2200" b="1"/>
          </a:p>
          <a:p>
            <a:pPr lvl="2" eaLnBrk="1" hangingPunct="1"/>
            <a:r>
              <a:rPr lang="en-US" altLang="en-US" sz="2200" b="1"/>
              <a:t>more efficient collection</a:t>
            </a:r>
          </a:p>
          <a:p>
            <a:pPr lvl="2" eaLnBrk="1" hangingPunct="1"/>
            <a:endParaRPr lang="en-US" altLang="en-US" sz="2200" b="1"/>
          </a:p>
          <a:p>
            <a:pPr lvl="2" eaLnBrk="1" hangingPunct="1"/>
            <a:r>
              <a:rPr lang="en-US" altLang="en-US" sz="2200" b="1"/>
              <a:t>more environmentally sound disposal</a:t>
            </a:r>
          </a:p>
        </p:txBody>
      </p:sp>
      <p:pic>
        <p:nvPicPr>
          <p:cNvPr id="1026" name="Picture 2" descr="See the source image">
            <a:extLst>
              <a:ext uri="{FF2B5EF4-FFF2-40B4-BE49-F238E27FC236}">
                <a16:creationId xmlns:a16="http://schemas.microsoft.com/office/drawing/2014/main" id="{33877C61-B3F3-4612-A369-65C196E25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799" y="1811626"/>
            <a:ext cx="3495035" cy="283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12174"/>
      </p:ext>
    </p:extLst>
  </p:cSld>
  <p:clrMapOvr>
    <a:masterClrMapping/>
  </p:clrMapOvr>
  <mc:AlternateContent xmlns:mc="http://schemas.openxmlformats.org/markup-compatibility/2006" xmlns:p14="http://schemas.microsoft.com/office/powerpoint/2010/main">
    <mc:Choice Requires="p14">
      <p:transition spd="slow" p14:dur="2000" advTm="161354"/>
    </mc:Choice>
    <mc:Fallback xmlns="">
      <p:transition spd="slow" advTm="16135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3FC53C69-9A9F-4A8E-B8AB-3136516F0087}"/>
              </a:ext>
            </a:extLst>
          </p:cNvPr>
          <p:cNvPicPr>
            <a:picLocks noChangeAspect="1"/>
          </p:cNvPicPr>
          <p:nvPr/>
        </p:nvPicPr>
        <p:blipFill>
          <a:blip r:embed="rId4"/>
          <a:stretch>
            <a:fillRect/>
          </a:stretch>
        </p:blipFill>
        <p:spPr>
          <a:xfrm>
            <a:off x="741680" y="923960"/>
            <a:ext cx="9276080" cy="5934040"/>
          </a:xfrm>
          <a:prstGeom prst="rect">
            <a:avLst/>
          </a:prstGeom>
        </p:spPr>
      </p:pic>
    </p:spTree>
    <p:extLst>
      <p:ext uri="{BB962C8B-B14F-4D97-AF65-F5344CB8AC3E}">
        <p14:creationId xmlns:p14="http://schemas.microsoft.com/office/powerpoint/2010/main" val="1723745746"/>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E0727547-7A61-4B81-8498-D4E52BDFD2F8}"/>
              </a:ext>
            </a:extLst>
          </p:cNvPr>
          <p:cNvPicPr>
            <a:picLocks noChangeAspect="1"/>
          </p:cNvPicPr>
          <p:nvPr/>
        </p:nvPicPr>
        <p:blipFill>
          <a:blip r:embed="rId4"/>
          <a:stretch>
            <a:fillRect/>
          </a:stretch>
        </p:blipFill>
        <p:spPr>
          <a:xfrm>
            <a:off x="897784" y="690880"/>
            <a:ext cx="8036443" cy="5664453"/>
          </a:xfrm>
          <a:prstGeom prst="rect">
            <a:avLst/>
          </a:prstGeom>
        </p:spPr>
      </p:pic>
    </p:spTree>
    <p:extLst>
      <p:ext uri="{BB962C8B-B14F-4D97-AF65-F5344CB8AC3E}">
        <p14:creationId xmlns:p14="http://schemas.microsoft.com/office/powerpoint/2010/main" val="3429018932"/>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32127865-565B-4F9D-AF86-96F42137B10E}"/>
              </a:ext>
            </a:extLst>
          </p:cNvPr>
          <p:cNvPicPr>
            <a:picLocks noChangeAspect="1"/>
          </p:cNvPicPr>
          <p:nvPr/>
        </p:nvPicPr>
        <p:blipFill>
          <a:blip r:embed="rId4"/>
          <a:stretch>
            <a:fillRect/>
          </a:stretch>
        </p:blipFill>
        <p:spPr>
          <a:xfrm>
            <a:off x="1402081" y="601473"/>
            <a:ext cx="8897476" cy="5852667"/>
          </a:xfrm>
          <a:prstGeom prst="rect">
            <a:avLst/>
          </a:prstGeom>
        </p:spPr>
      </p:pic>
    </p:spTree>
    <p:extLst>
      <p:ext uri="{BB962C8B-B14F-4D97-AF65-F5344CB8AC3E}">
        <p14:creationId xmlns:p14="http://schemas.microsoft.com/office/powerpoint/2010/main" val="328677449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3249976A-1C12-48CF-BD30-A24615F99204}"/>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nos"/>
                <a:ea typeface="+mj-ea"/>
                <a:cs typeface="+mj-cs"/>
              </a:rPr>
              <a:t>School of Basic and Applied Science</a:t>
            </a:r>
          </a:p>
          <a:p>
            <a:pPr lvl="0" algn="ctr">
              <a:lnSpc>
                <a:spcPct val="90000"/>
              </a:lnSpc>
              <a:spcBef>
                <a:spcPct val="0"/>
              </a:spcBef>
              <a:defRPr/>
            </a:pPr>
            <a:br>
              <a:rPr lang="en-US" altLang="zh-CN" b="1">
                <a:solidFill>
                  <a:schemeClr val="bg1"/>
                </a:solidFill>
                <a:latin typeface="Tinos"/>
                <a:ea typeface="+mj-ea"/>
                <a:cs typeface="+mj-cs"/>
              </a:rPr>
            </a:br>
            <a:r>
              <a:rPr lang="en-US" altLang="zh-CN" b="1">
                <a:solidFill>
                  <a:schemeClr val="bg1"/>
                </a:solidFill>
                <a:latin typeface="Tinos"/>
                <a:ea typeface="+mj-ea"/>
                <a:cs typeface="+mj-cs"/>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nos"/>
              <a:ea typeface="+mj-ea"/>
              <a:cs typeface="+mj-cs"/>
            </a:endParaRPr>
          </a:p>
        </p:txBody>
      </p:sp>
      <p:sp>
        <p:nvSpPr>
          <p:cNvPr id="52" name="Title 1">
            <a:extLst>
              <a:ext uri="{FF2B5EF4-FFF2-40B4-BE49-F238E27FC236}">
                <a16:creationId xmlns:a16="http://schemas.microsoft.com/office/drawing/2014/main" id="{74C8ECF1-5247-4160-99C5-1FED85DD08F5}"/>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err="1">
                <a:ln>
                  <a:noFill/>
                </a:ln>
                <a:solidFill>
                  <a:schemeClr val="bg1"/>
                </a:solidFill>
                <a:effectLst/>
                <a:uLnTx/>
                <a:uFillTx/>
                <a:latin typeface="Tinos"/>
                <a:ea typeface="+mj-ea"/>
                <a:cs typeface="+mj-cs"/>
              </a:rPr>
              <a:t>Dr.</a:t>
            </a:r>
            <a:r>
              <a:rPr kumimoji="0" lang="en-IN" altLang="zh-CN" b="1" i="0" u="none" strike="noStrike" kern="1200" cap="none" spc="0" normalizeH="0" baseline="0" noProof="0">
                <a:ln>
                  <a:noFill/>
                </a:ln>
                <a:solidFill>
                  <a:schemeClr val="bg1"/>
                </a:solidFill>
                <a:effectLst/>
                <a:uLnTx/>
                <a:uFillTx/>
                <a:latin typeface="Tinos"/>
                <a:ea typeface="+mj-ea"/>
                <a:cs typeface="+mj-cs"/>
              </a:rPr>
              <a:t> Divya Tripathy 		</a:t>
            </a:r>
            <a:r>
              <a:rPr lang="en-US" altLang="zh-CN" b="1">
                <a:solidFill>
                  <a:schemeClr val="bg1"/>
                </a:solidFill>
                <a:latin typeface="Tinos"/>
              </a:rPr>
              <a:t>Program Name: </a:t>
            </a:r>
            <a:r>
              <a:rPr lang="en-US" altLang="zh-CN" b="1" err="1">
                <a:solidFill>
                  <a:schemeClr val="bg1"/>
                </a:solidFill>
                <a:latin typeface="Tinos"/>
              </a:rPr>
              <a:t>M.Sc</a:t>
            </a:r>
            <a:r>
              <a:rPr lang="en-US" altLang="zh-CN" b="1">
                <a:solidFill>
                  <a:schemeClr val="bg1"/>
                </a:solidFill>
                <a:latin typeface="Tinos"/>
              </a:rPr>
              <a:t> Environmental Science Sem III</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2" name="Title 1">
            <a:extLst>
              <a:ext uri="{FF2B5EF4-FFF2-40B4-BE49-F238E27FC236}">
                <a16:creationId xmlns:a16="http://schemas.microsoft.com/office/drawing/2014/main" id="{ADF80813-3CA2-48DA-810E-B9CBD44F3A23}"/>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lang="en-US" altLang="zh-CN" sz="2800" b="1">
              <a:solidFill>
                <a:schemeClr val="bg1"/>
              </a:solidFill>
              <a:latin typeface="Tinos"/>
              <a:ea typeface="+mj-ea"/>
              <a:cs typeface="+mj-cs"/>
            </a:endParaRPr>
          </a:p>
        </p:txBody>
      </p:sp>
      <p:sp>
        <p:nvSpPr>
          <p:cNvPr id="38" name="Title 1">
            <a:extLst>
              <a:ext uri="{FF2B5EF4-FFF2-40B4-BE49-F238E27FC236}">
                <a16:creationId xmlns:a16="http://schemas.microsoft.com/office/drawing/2014/main" id="{C956F509-9084-4FC4-A066-3F3296EB99D7}"/>
              </a:ext>
            </a:extLst>
          </p:cNvPr>
          <p:cNvSpPr txBox="1">
            <a:spLocks noChangeArrowheads="1"/>
          </p:cNvSpPr>
          <p:nvPr/>
        </p:nvSpPr>
        <p:spPr>
          <a:xfrm>
            <a:off x="-2" y="6447629"/>
            <a:ext cx="12191997" cy="441960"/>
          </a:xfrm>
          <a:prstGeom prst="rect">
            <a:avLst/>
          </a:prstGeom>
          <a:solidFill>
            <a:srgbClr val="C00000"/>
          </a:solidFill>
        </p:spPr>
        <p:txBody>
          <a:bodyPr/>
          <a:lstStyle/>
          <a:p>
            <a:pPr>
              <a:lnSpc>
                <a:spcPct val="90000"/>
              </a:lnSpc>
              <a:spcBef>
                <a:spcPct val="0"/>
              </a:spcBef>
              <a:defRPr/>
            </a:pP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20E71C78-C2CD-4EC7-9B52-42110DB43691}"/>
              </a:ext>
            </a:extLst>
          </p:cNvPr>
          <p:cNvPicPr>
            <a:picLocks noChangeAspect="1"/>
          </p:cNvPicPr>
          <p:nvPr/>
        </p:nvPicPr>
        <p:blipFill>
          <a:blip r:embed="rId2"/>
          <a:stretch>
            <a:fillRect/>
          </a:stretch>
        </p:blipFill>
        <p:spPr>
          <a:xfrm>
            <a:off x="1" y="2598"/>
            <a:ext cx="1188720" cy="906122"/>
          </a:xfrm>
          <a:prstGeom prst="rect">
            <a:avLst/>
          </a:prstGeom>
        </p:spPr>
      </p:pic>
      <p:sp>
        <p:nvSpPr>
          <p:cNvPr id="4" name="TextBox 3">
            <a:extLst>
              <a:ext uri="{FF2B5EF4-FFF2-40B4-BE49-F238E27FC236}">
                <a16:creationId xmlns:a16="http://schemas.microsoft.com/office/drawing/2014/main" id="{921721B4-01CF-43A7-922B-E9BAD0BF44B3}"/>
              </a:ext>
            </a:extLst>
          </p:cNvPr>
          <p:cNvSpPr txBox="1"/>
          <p:nvPr/>
        </p:nvSpPr>
        <p:spPr>
          <a:xfrm>
            <a:off x="4540454" y="181973"/>
            <a:ext cx="3777915" cy="1938992"/>
          </a:xfrm>
          <a:prstGeom prst="rect">
            <a:avLst/>
          </a:prstGeom>
          <a:noFill/>
        </p:spPr>
        <p:txBody>
          <a:bodyPr wrap="square" rtlCol="0">
            <a:spAutoFit/>
          </a:bodyPr>
          <a:lstStyle/>
          <a:p>
            <a:r>
              <a:rPr lang="en-US" sz="2400" b="1">
                <a:solidFill>
                  <a:schemeClr val="bg1"/>
                </a:solidFill>
              </a:rPr>
              <a:t>References </a:t>
            </a:r>
          </a:p>
          <a:p>
            <a:endParaRPr lang="en-US" sz="2400" b="1"/>
          </a:p>
          <a:p>
            <a:endParaRPr lang="en-US" sz="2400" b="1"/>
          </a:p>
          <a:p>
            <a:endParaRPr lang="en-US" sz="2400" b="1"/>
          </a:p>
          <a:p>
            <a:r>
              <a:rPr lang="en-US" sz="2400" b="1"/>
              <a:t> </a:t>
            </a:r>
            <a:endParaRPr lang="en-IN" sz="2400" b="1"/>
          </a:p>
        </p:txBody>
      </p:sp>
      <p:graphicFrame>
        <p:nvGraphicFramePr>
          <p:cNvPr id="5" name="Table 4">
            <a:extLst>
              <a:ext uri="{FF2B5EF4-FFF2-40B4-BE49-F238E27FC236}">
                <a16:creationId xmlns:a16="http://schemas.microsoft.com/office/drawing/2014/main" id="{A117189D-7922-4F3C-9D9B-23276925CCB9}"/>
              </a:ext>
            </a:extLst>
          </p:cNvPr>
          <p:cNvGraphicFramePr>
            <a:graphicFrameLocks noGrp="1"/>
          </p:cNvGraphicFramePr>
          <p:nvPr>
            <p:extLst>
              <p:ext uri="{D42A27DB-BD31-4B8C-83A1-F6EECF244321}">
                <p14:modId xmlns:p14="http://schemas.microsoft.com/office/powerpoint/2010/main" val="3478598662"/>
              </p:ext>
            </p:extLst>
          </p:nvPr>
        </p:nvGraphicFramePr>
        <p:xfrm>
          <a:off x="683127" y="3878015"/>
          <a:ext cx="2000993" cy="640080"/>
        </p:xfrm>
        <a:graphic>
          <a:graphicData uri="http://schemas.openxmlformats.org/drawingml/2006/table">
            <a:tbl>
              <a:tblPr/>
              <a:tblGrid>
                <a:gridCol w="1227882">
                  <a:extLst>
                    <a:ext uri="{9D8B030D-6E8A-4147-A177-3AD203B41FA5}">
                      <a16:colId xmlns:a16="http://schemas.microsoft.com/office/drawing/2014/main" val="1264749904"/>
                    </a:ext>
                  </a:extLst>
                </a:gridCol>
                <a:gridCol w="773111">
                  <a:extLst>
                    <a:ext uri="{9D8B030D-6E8A-4147-A177-3AD203B41FA5}">
                      <a16:colId xmlns:a16="http://schemas.microsoft.com/office/drawing/2014/main" val="1843177777"/>
                    </a:ext>
                  </a:extLst>
                </a:gridCol>
              </a:tblGrid>
              <a:tr h="0">
                <a:tc>
                  <a:txBody>
                    <a:bodyPr/>
                    <a:lstStyle/>
                    <a:p>
                      <a:pPr fontAlgn="t"/>
                      <a:br>
                        <a:rPr lang="en-IN">
                          <a:effectLst/>
                        </a:rPr>
                      </a:br>
                      <a:endParaRPr lang="en-IN">
                        <a:effectLst/>
                      </a:endParaRPr>
                    </a:p>
                  </a:txBody>
                  <a:tcPr marR="12700">
                    <a:lnL>
                      <a:noFill/>
                    </a:lnL>
                    <a:lnR>
                      <a:noFill/>
                    </a:lnR>
                    <a:lnT>
                      <a:noFill/>
                    </a:lnT>
                    <a:lnB>
                      <a:noFill/>
                    </a:lnB>
                  </a:tcPr>
                </a:tc>
                <a:tc>
                  <a:txBody>
                    <a:bodyPr/>
                    <a:lstStyle/>
                    <a:p>
                      <a:pPr fontAlgn="t"/>
                      <a:br>
                        <a:rPr lang="en-IN">
                          <a:effectLst/>
                        </a:rPr>
                      </a:br>
                      <a:endParaRPr lang="en-IN">
                        <a:effectLst/>
                      </a:endParaRPr>
                    </a:p>
                  </a:txBody>
                  <a:tcPr marL="12700">
                    <a:lnL>
                      <a:noFill/>
                    </a:lnL>
                    <a:lnR>
                      <a:noFill/>
                    </a:lnR>
                    <a:lnT>
                      <a:noFill/>
                    </a:lnT>
                    <a:lnB>
                      <a:noFill/>
                    </a:lnB>
                  </a:tcPr>
                </a:tc>
                <a:extLst>
                  <a:ext uri="{0D108BD9-81ED-4DB2-BD59-A6C34878D82A}">
                    <a16:rowId xmlns:a16="http://schemas.microsoft.com/office/drawing/2014/main" val="444371537"/>
                  </a:ext>
                </a:extLst>
              </a:tr>
            </a:tbl>
          </a:graphicData>
        </a:graphic>
      </p:graphicFrame>
      <p:sp>
        <p:nvSpPr>
          <p:cNvPr id="6" name="Rectangle 1">
            <a:extLst>
              <a:ext uri="{FF2B5EF4-FFF2-40B4-BE49-F238E27FC236}">
                <a16:creationId xmlns:a16="http://schemas.microsoft.com/office/drawing/2014/main" id="{E4F1FB00-7C03-48FF-B64C-6340DA6918C0}"/>
              </a:ext>
            </a:extLst>
          </p:cNvPr>
          <p:cNvSpPr>
            <a:spLocks noChangeArrowheads="1"/>
          </p:cNvSpPr>
          <p:nvPr/>
        </p:nvSpPr>
        <p:spPr bwMode="auto">
          <a:xfrm>
            <a:off x="109093" y="824776"/>
            <a:ext cx="12103225" cy="738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Environmental Studies , Benny Joseph , Tata McGraw Hill Education Private Limited,  2009, ISBN: 987-0-07-064813-5.</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 Environmental Studies, Ranu Gadi, Sunitta Rattan, Sushmita Mohapatra, S.K. Kataria and Sons , 2008, ISBN:  81-89757-98-9.</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 Environmental Studies, Anindita Basak, Pearson Education, 2009, ISBN:  978-81-317-2118-6.</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 Principles of Environmental Science (Inquiry and Applications), William P. Cunningham &amp; Mary Ann Cunningham, Tata McGraw Hill Education Private Limited,2007, ISBN: 987-0-07-064772-0.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solidFill>
                  <a:srgbClr val="000000"/>
                </a:solidFill>
                <a:latin typeface="Times New Roman" panose="02020603050405020304" pitchFamily="18" charset="0"/>
                <a:cs typeface="Times New Roman" panose="02020603050405020304" pitchFamily="18" charset="0"/>
              </a:rPr>
              <a:t>IMAGES</a:t>
            </a:r>
          </a:p>
          <a:p>
            <a:pPr eaLnBrk="0" fontAlgn="base" hangingPunct="0">
              <a:spcBef>
                <a:spcPct val="0"/>
              </a:spcBef>
              <a:spcAft>
                <a:spcPct val="0"/>
              </a:spcAf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5.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hlinkClick r:id="rId3"/>
              </a:rPr>
              <a:t>https://www.metropolitantransferstation.com.au/blog/negative-effects-of-improper-waste-management</a:t>
            </a:r>
            <a:endPar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altLang="en-US" sz="2000">
                <a:solidFill>
                  <a:srgbClr val="000000"/>
                </a:solidFill>
                <a:latin typeface="Times New Roman" panose="02020603050405020304" pitchFamily="18" charset="0"/>
                <a:cs typeface="Times New Roman" panose="02020603050405020304" pitchFamily="18" charset="0"/>
              </a:rPr>
              <a:t>6. https://www.metropolitantransferstation.com.au/blog/negative-effects-of-improper-waste-management</a:t>
            </a:r>
            <a:endPar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sz="2000" b="0" i="0">
              <a:solidFill>
                <a:srgbClr val="11111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2000">
                <a:solidFill>
                  <a:srgbClr val="111111"/>
                </a:solidFill>
                <a:latin typeface="Times New Roman" panose="02020603050405020304" pitchFamily="18" charset="0"/>
                <a:cs typeface="Times New Roman" panose="02020603050405020304" pitchFamily="18" charset="0"/>
              </a:rPr>
              <a:t>VIDEO SOURCES</a:t>
            </a:r>
          </a:p>
          <a:p>
            <a:pPr algn="l"/>
            <a:r>
              <a:rPr lang="en-US" sz="2000">
                <a:solidFill>
                  <a:srgbClr val="C00000"/>
                </a:solidFill>
                <a:latin typeface="Times New Roman" panose="02020603050405020304" pitchFamily="18" charset="0"/>
                <a:cs typeface="Times New Roman" panose="02020603050405020304" pitchFamily="18" charset="0"/>
              </a:rPr>
              <a:t>7</a:t>
            </a:r>
            <a:r>
              <a:rPr lang="en-US" sz="2000" i="0">
                <a:solidFill>
                  <a:srgbClr val="C00000"/>
                </a:solidFill>
                <a:effectLst/>
                <a:latin typeface="Times New Roman" panose="02020603050405020304" pitchFamily="18" charset="0"/>
                <a:cs typeface="Times New Roman" panose="02020603050405020304" pitchFamily="18" charset="0"/>
              </a:rPr>
              <a:t>. https://www.youtube.com/watch?v=jtiANpcpJJY</a:t>
            </a:r>
            <a:endParaRPr lang="en-US" sz="2000">
              <a:solidFill>
                <a:srgbClr val="C00000"/>
              </a:solidFill>
              <a:latin typeface="Source Sans Pro" panose="020B0503030403020204" pitchFamily="34" charset="0"/>
            </a:endParaRPr>
          </a:p>
          <a:p>
            <a:r>
              <a:rPr lang="en-US" sz="2000">
                <a:solidFill>
                  <a:srgbClr val="C00000"/>
                </a:solidFill>
                <a:latin typeface="Source Sans Pro" panose="020B0503030403020204" pitchFamily="34" charset="0"/>
              </a:rPr>
              <a:t>8</a:t>
            </a:r>
            <a:r>
              <a:rPr lang="en-US" sz="2000" i="0">
                <a:solidFill>
                  <a:srgbClr val="C00000"/>
                </a:solidFill>
                <a:effectLst/>
                <a:latin typeface="Source Sans Pro" panose="020B0503030403020204" pitchFamily="34" charset="0"/>
              </a:rPr>
              <a:t>. https://www.youtube.com/watch?v=oONzyciDp5s</a:t>
            </a:r>
            <a:endParaRPr lang="en-US" sz="2000" i="0">
              <a:effectLst/>
              <a:latin typeface="Source Sans Pro" panose="020B0503030403020204" pitchFamily="34" charset="0"/>
            </a:endParaRPr>
          </a:p>
          <a:p>
            <a:pPr eaLnBrk="0" fontAlgn="base" hangingPunct="0">
              <a:spcBef>
                <a:spcPct val="0"/>
              </a:spcBef>
              <a:spcAft>
                <a:spcPct val="0"/>
              </a:spcAft>
            </a:pPr>
            <a:endParaRPr lang="en-US" sz="2000" b="0" i="0">
              <a:solidFill>
                <a:srgbClr val="11111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sz="2000" b="0" i="0">
              <a:solidFill>
                <a:srgbClr val="11111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09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15240"/>
            <a:ext cx="12191999" cy="908720"/>
          </a:xfrm>
          <a:prstGeom prst="rect">
            <a:avLst/>
          </a:prstGeom>
          <a:solidFill>
            <a:srgbClr val="C00000"/>
          </a:solidFill>
        </p:spPr>
        <p:txBody>
          <a:bodyPr/>
          <a:lstStyle/>
          <a:p>
            <a:pPr algn="ctr"/>
            <a:r>
              <a:rPr lang="en-US" sz="2800" b="1">
                <a:solidFill>
                  <a:schemeClr val="bg1"/>
                </a:solidFill>
                <a:latin typeface="Times New Roman" panose="02020603050405020304" pitchFamily="18" charset="0"/>
                <a:cs typeface="Times New Roman" panose="02020603050405020304" pitchFamily="18" charset="0"/>
              </a:rPr>
              <a:t>Classification of Waste</a:t>
            </a: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sp>
        <p:nvSpPr>
          <p:cNvPr id="14" name="TextBox 13">
            <a:extLst>
              <a:ext uri="{FF2B5EF4-FFF2-40B4-BE49-F238E27FC236}">
                <a16:creationId xmlns:a16="http://schemas.microsoft.com/office/drawing/2014/main" id="{A828F8CB-F2F4-467A-990F-D11C70E8E24E}"/>
              </a:ext>
            </a:extLst>
          </p:cNvPr>
          <p:cNvSpPr txBox="1"/>
          <p:nvPr/>
        </p:nvSpPr>
        <p:spPr>
          <a:xfrm>
            <a:off x="873760" y="1355623"/>
            <a:ext cx="10292080" cy="3970318"/>
          </a:xfrm>
          <a:prstGeom prst="rect">
            <a:avLst/>
          </a:prstGeom>
          <a:noFill/>
        </p:spPr>
        <p:txBody>
          <a:bodyPr wrap="square">
            <a:spAutoFit/>
          </a:bodyPr>
          <a:lstStyle/>
          <a:p>
            <a:pPr marL="342900" indent="-342900" algn="just">
              <a:buFont typeface="Wingdings" panose="05000000000000000000" pitchFamily="2" charset="2"/>
              <a:buChar char="q"/>
            </a:pPr>
            <a:r>
              <a:rPr lang="en-US" sz="2800"/>
              <a:t>Waste can be solid, liquid and gas or waste heat. Waste is classified by its source and by its characteristics. Waste products can be differentiated according to their source and types. </a:t>
            </a:r>
          </a:p>
          <a:p>
            <a:pPr marL="342900" indent="-342900" algn="just">
              <a:buFont typeface="Wingdings" panose="05000000000000000000" pitchFamily="2" charset="2"/>
              <a:buChar char="q"/>
            </a:pPr>
            <a:r>
              <a:rPr lang="en-US" sz="2800"/>
              <a:t>Generally there are four sources from where waste can be generated such as </a:t>
            </a:r>
            <a:r>
              <a:rPr lang="en-US" sz="2800" b="1"/>
              <a:t>industrial, municipal, biomedical and electronic</a:t>
            </a:r>
            <a:r>
              <a:rPr lang="en-US" sz="2800"/>
              <a:t>. Waste can be classified on the basis of different criteria such as based on matter, based on degradation feature, based on environmental impact and based on the source. Each category may be of different types which are shown on Fig. 1.</a:t>
            </a:r>
            <a:endParaRPr lang="en-IN" sz="2800"/>
          </a:p>
        </p:txBody>
      </p:sp>
    </p:spTree>
    <p:extLst>
      <p:ext uri="{BB962C8B-B14F-4D97-AF65-F5344CB8AC3E}">
        <p14:creationId xmlns:p14="http://schemas.microsoft.com/office/powerpoint/2010/main" val="3965837232"/>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2EDD-E58D-41B6-89D0-84F43E6B7C85}"/>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nos"/>
                <a:ea typeface="+mj-ea"/>
                <a:cs typeface="+mj-cs"/>
              </a:rPr>
              <a:t>School of Basic and Applied Science</a:t>
            </a:r>
          </a:p>
          <a:p>
            <a:pPr lvl="0" algn="ctr">
              <a:lnSpc>
                <a:spcPct val="90000"/>
              </a:lnSpc>
              <a:spcBef>
                <a:spcPct val="0"/>
              </a:spcBef>
              <a:defRPr/>
            </a:pPr>
            <a:br>
              <a:rPr lang="en-US" altLang="zh-CN" b="1">
                <a:solidFill>
                  <a:schemeClr val="bg1"/>
                </a:solidFill>
                <a:latin typeface="Tinos"/>
                <a:ea typeface="+mj-ea"/>
                <a:cs typeface="+mj-cs"/>
              </a:rPr>
            </a:br>
            <a:r>
              <a:rPr lang="en-US" altLang="zh-CN" b="1">
                <a:solidFill>
                  <a:schemeClr val="bg1"/>
                </a:solidFill>
                <a:latin typeface="Tinos"/>
                <a:ea typeface="+mj-ea"/>
                <a:cs typeface="+mj-cs"/>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nos"/>
              <a:ea typeface="+mj-ea"/>
              <a:cs typeface="+mj-cs"/>
            </a:endParaRPr>
          </a:p>
        </p:txBody>
      </p:sp>
      <p:sp>
        <p:nvSpPr>
          <p:cNvPr id="38" name="Title 1">
            <a:extLst>
              <a:ext uri="{FF2B5EF4-FFF2-40B4-BE49-F238E27FC236}">
                <a16:creationId xmlns:a16="http://schemas.microsoft.com/office/drawing/2014/main" id="{31F32818-65D5-48C6-A438-2EBA319973F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err="1">
                <a:ln>
                  <a:noFill/>
                </a:ln>
                <a:solidFill>
                  <a:schemeClr val="bg1"/>
                </a:solidFill>
                <a:effectLst/>
                <a:uLnTx/>
                <a:uFillTx/>
                <a:latin typeface="Tinos"/>
                <a:ea typeface="+mj-ea"/>
                <a:cs typeface="+mj-cs"/>
              </a:rPr>
              <a:t>Dr.</a:t>
            </a:r>
            <a:r>
              <a:rPr kumimoji="0" lang="en-IN" altLang="zh-CN" b="1" i="0" u="none" strike="noStrike" kern="1200" cap="none" spc="0" normalizeH="0" baseline="0" noProof="0">
                <a:ln>
                  <a:noFill/>
                </a:ln>
                <a:solidFill>
                  <a:schemeClr val="bg1"/>
                </a:solidFill>
                <a:effectLst/>
                <a:uLnTx/>
                <a:uFillTx/>
                <a:latin typeface="Tinos"/>
                <a:ea typeface="+mj-ea"/>
                <a:cs typeface="+mj-cs"/>
              </a:rPr>
              <a:t> Divya Tripathy 		</a:t>
            </a:r>
            <a:r>
              <a:rPr lang="en-US" altLang="zh-CN" b="1">
                <a:solidFill>
                  <a:schemeClr val="bg1"/>
                </a:solidFill>
                <a:latin typeface="Tinos"/>
              </a:rPr>
              <a:t>Program Name: </a:t>
            </a:r>
            <a:r>
              <a:rPr lang="en-US" altLang="zh-CN" b="1" err="1">
                <a:solidFill>
                  <a:schemeClr val="bg1"/>
                </a:solidFill>
                <a:latin typeface="Tinos"/>
              </a:rPr>
              <a:t>M.Sc</a:t>
            </a:r>
            <a:r>
              <a:rPr lang="en-US" altLang="zh-CN" b="1">
                <a:solidFill>
                  <a:schemeClr val="bg1"/>
                </a:solidFill>
                <a:latin typeface="Tinos"/>
              </a:rPr>
              <a:t> Environmental Science Sem III</a:t>
            </a: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44" name="Title 1">
            <a:extLst>
              <a:ext uri="{FF2B5EF4-FFF2-40B4-BE49-F238E27FC236}">
                <a16:creationId xmlns:a16="http://schemas.microsoft.com/office/drawing/2014/main" id="{9A32F143-DF09-4AC4-9314-45BA5C71AA84}"/>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lang="en-US" altLang="zh-CN" sz="2800" b="1">
              <a:solidFill>
                <a:schemeClr val="bg1"/>
              </a:solidFill>
              <a:latin typeface="Tinos"/>
              <a:ea typeface="+mj-ea"/>
              <a:cs typeface="+mj-cs"/>
            </a:endParaRPr>
          </a:p>
        </p:txBody>
      </p:sp>
      <p:sp>
        <p:nvSpPr>
          <p:cNvPr id="45" name="Title 1">
            <a:extLst>
              <a:ext uri="{FF2B5EF4-FFF2-40B4-BE49-F238E27FC236}">
                <a16:creationId xmlns:a16="http://schemas.microsoft.com/office/drawing/2014/main" id="{124FB058-52AC-4564-8404-D640968EA139}"/>
              </a:ext>
            </a:extLst>
          </p:cNvPr>
          <p:cNvSpPr txBox="1">
            <a:spLocks noChangeArrowheads="1"/>
          </p:cNvSpPr>
          <p:nvPr/>
        </p:nvSpPr>
        <p:spPr>
          <a:xfrm>
            <a:off x="-2" y="6447629"/>
            <a:ext cx="12191997" cy="441960"/>
          </a:xfrm>
          <a:prstGeom prst="rect">
            <a:avLst/>
          </a:prstGeom>
          <a:solidFill>
            <a:srgbClr val="C00000"/>
          </a:solidFill>
        </p:spPr>
        <p:txBody>
          <a:bodyPr/>
          <a:lstStyle/>
          <a:p>
            <a:pPr>
              <a:lnSpc>
                <a:spcPct val="90000"/>
              </a:lnSpc>
              <a:spcBef>
                <a:spcPct val="0"/>
              </a:spcBef>
              <a:defRPr/>
            </a:pPr>
            <a:endParaRPr lang="zh-CN" altLang="en-US" b="1">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nos"/>
              <a:ea typeface="+mj-ea"/>
              <a:cs typeface="+mj-cs"/>
            </a:endParaRPr>
          </a:p>
        </p:txBody>
      </p:sp>
      <p:sp>
        <p:nvSpPr>
          <p:cNvPr id="52" name="TextBox 51">
            <a:extLst>
              <a:ext uri="{FF2B5EF4-FFF2-40B4-BE49-F238E27FC236}">
                <a16:creationId xmlns:a16="http://schemas.microsoft.com/office/drawing/2014/main" id="{31EF2572-5AC6-478B-B136-03B423847EF4}"/>
              </a:ext>
            </a:extLst>
          </p:cNvPr>
          <p:cNvSpPr txBox="1"/>
          <p:nvPr/>
        </p:nvSpPr>
        <p:spPr>
          <a:xfrm>
            <a:off x="4358640" y="2666929"/>
            <a:ext cx="5019040" cy="830997"/>
          </a:xfrm>
          <a:prstGeom prst="rect">
            <a:avLst/>
          </a:prstGeom>
          <a:noFill/>
        </p:spPr>
        <p:txBody>
          <a:bodyPr wrap="square" rtlCol="0">
            <a:spAutoFit/>
          </a:bodyPr>
          <a:lstStyle/>
          <a:p>
            <a:r>
              <a:rPr lang="en-US" sz="4800" b="1"/>
              <a:t>THANK YOU</a:t>
            </a:r>
            <a:endParaRPr lang="en-IN" sz="4800" b="1"/>
          </a:p>
        </p:txBody>
      </p:sp>
      <p:pic>
        <p:nvPicPr>
          <p:cNvPr id="3" name="Picture 2">
            <a:extLst>
              <a:ext uri="{FF2B5EF4-FFF2-40B4-BE49-F238E27FC236}">
                <a16:creationId xmlns:a16="http://schemas.microsoft.com/office/drawing/2014/main" id="{408CB63A-751A-4D8A-803F-FDEA3DD2724C}"/>
              </a:ext>
            </a:extLst>
          </p:cNvPr>
          <p:cNvPicPr>
            <a:picLocks noChangeAspect="1"/>
          </p:cNvPicPr>
          <p:nvPr/>
        </p:nvPicPr>
        <p:blipFill>
          <a:blip r:embed="rId2"/>
          <a:stretch>
            <a:fillRect/>
          </a:stretch>
        </p:blipFill>
        <p:spPr>
          <a:xfrm>
            <a:off x="1" y="2598"/>
            <a:ext cx="1188720" cy="906122"/>
          </a:xfrm>
          <a:prstGeom prst="rect">
            <a:avLst/>
          </a:prstGeom>
        </p:spPr>
      </p:pic>
    </p:spTree>
    <p:extLst>
      <p:ext uri="{BB962C8B-B14F-4D97-AF65-F5344CB8AC3E}">
        <p14:creationId xmlns:p14="http://schemas.microsoft.com/office/powerpoint/2010/main" val="391082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9" name="Picture 8">
            <a:extLst>
              <a:ext uri="{FF2B5EF4-FFF2-40B4-BE49-F238E27FC236}">
                <a16:creationId xmlns:a16="http://schemas.microsoft.com/office/drawing/2014/main" id="{3843A064-30EB-491C-8CB2-294BA0224AB3}"/>
              </a:ext>
            </a:extLst>
          </p:cNvPr>
          <p:cNvPicPr>
            <a:picLocks noChangeAspect="1"/>
          </p:cNvPicPr>
          <p:nvPr/>
        </p:nvPicPr>
        <p:blipFill>
          <a:blip r:embed="rId4"/>
          <a:stretch>
            <a:fillRect/>
          </a:stretch>
        </p:blipFill>
        <p:spPr>
          <a:xfrm>
            <a:off x="1188721" y="957201"/>
            <a:ext cx="10251439" cy="5506548"/>
          </a:xfrm>
          <a:prstGeom prst="rect">
            <a:avLst/>
          </a:prstGeom>
        </p:spPr>
      </p:pic>
    </p:spTree>
    <p:extLst>
      <p:ext uri="{BB962C8B-B14F-4D97-AF65-F5344CB8AC3E}">
        <p14:creationId xmlns:p14="http://schemas.microsoft.com/office/powerpoint/2010/main" val="1094171028"/>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B62FABDD-998C-4CAA-ABB4-7916EAD375F3}"/>
              </a:ext>
            </a:extLst>
          </p:cNvPr>
          <p:cNvPicPr>
            <a:picLocks noChangeAspect="1"/>
          </p:cNvPicPr>
          <p:nvPr/>
        </p:nvPicPr>
        <p:blipFill>
          <a:blip r:embed="rId4"/>
          <a:stretch>
            <a:fillRect/>
          </a:stretch>
        </p:blipFill>
        <p:spPr>
          <a:xfrm>
            <a:off x="1273693" y="923960"/>
            <a:ext cx="7514707" cy="5317111"/>
          </a:xfrm>
          <a:prstGeom prst="rect">
            <a:avLst/>
          </a:prstGeom>
        </p:spPr>
      </p:pic>
    </p:spTree>
    <p:extLst>
      <p:ext uri="{BB962C8B-B14F-4D97-AF65-F5344CB8AC3E}">
        <p14:creationId xmlns:p14="http://schemas.microsoft.com/office/powerpoint/2010/main" val="2008383285"/>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5" name="Picture 4">
            <a:extLst>
              <a:ext uri="{FF2B5EF4-FFF2-40B4-BE49-F238E27FC236}">
                <a16:creationId xmlns:a16="http://schemas.microsoft.com/office/drawing/2014/main" id="{87F4966A-C04A-418F-961E-EE7301EF880B}"/>
              </a:ext>
            </a:extLst>
          </p:cNvPr>
          <p:cNvPicPr>
            <a:picLocks noChangeAspect="1"/>
          </p:cNvPicPr>
          <p:nvPr/>
        </p:nvPicPr>
        <p:blipFill>
          <a:blip r:embed="rId4"/>
          <a:stretch>
            <a:fillRect/>
          </a:stretch>
        </p:blipFill>
        <p:spPr>
          <a:xfrm>
            <a:off x="975361" y="908719"/>
            <a:ext cx="8502802" cy="5693523"/>
          </a:xfrm>
          <a:prstGeom prst="rect">
            <a:avLst/>
          </a:prstGeom>
        </p:spPr>
      </p:pic>
    </p:spTree>
    <p:extLst>
      <p:ext uri="{BB962C8B-B14F-4D97-AF65-F5344CB8AC3E}">
        <p14:creationId xmlns:p14="http://schemas.microsoft.com/office/powerpoint/2010/main" val="3670426794"/>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8" name="Picture 7">
            <a:extLst>
              <a:ext uri="{FF2B5EF4-FFF2-40B4-BE49-F238E27FC236}">
                <a16:creationId xmlns:a16="http://schemas.microsoft.com/office/drawing/2014/main" id="{EF18BBBB-28FB-432C-BD14-51798D728AB0}"/>
              </a:ext>
            </a:extLst>
          </p:cNvPr>
          <p:cNvPicPr>
            <a:picLocks noChangeAspect="1"/>
          </p:cNvPicPr>
          <p:nvPr/>
        </p:nvPicPr>
        <p:blipFill>
          <a:blip r:embed="rId4"/>
          <a:stretch>
            <a:fillRect/>
          </a:stretch>
        </p:blipFill>
        <p:spPr>
          <a:xfrm>
            <a:off x="589280" y="762001"/>
            <a:ext cx="8971818" cy="5692140"/>
          </a:xfrm>
          <a:prstGeom prst="rect">
            <a:avLst/>
          </a:prstGeom>
        </p:spPr>
      </p:pic>
    </p:spTree>
    <p:extLst>
      <p:ext uri="{BB962C8B-B14F-4D97-AF65-F5344CB8AC3E}">
        <p14:creationId xmlns:p14="http://schemas.microsoft.com/office/powerpoint/2010/main" val="1988747357"/>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4B6-E766-4130-9DC8-A00147D8AE8C}"/>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a:solidFill>
                  <a:schemeClr val="bg1"/>
                </a:solidFill>
                <a:latin typeface="Times New Roman" panose="02020603050405020304" pitchFamily="18" charset="0"/>
                <a:ea typeface="+mj-ea"/>
                <a:cs typeface="Times New Roman" panose="02020603050405020304" pitchFamily="18" charset="0"/>
              </a:rPr>
              <a:t>School of Basic and Applied Science</a:t>
            </a:r>
          </a:p>
          <a:p>
            <a:pPr lvl="0" algn="ctr">
              <a:lnSpc>
                <a:spcPct val="90000"/>
              </a:lnSpc>
              <a:spcBef>
                <a:spcPct val="0"/>
              </a:spcBef>
              <a:defRPr/>
            </a:pPr>
            <a:br>
              <a:rPr lang="en-US" altLang="zh-CN" b="1">
                <a:solidFill>
                  <a:schemeClr val="bg1"/>
                </a:solidFill>
                <a:latin typeface="Times New Roman" panose="02020603050405020304" pitchFamily="18" charset="0"/>
                <a:ea typeface="+mj-ea"/>
                <a:cs typeface="Times New Roman" panose="02020603050405020304" pitchFamily="18" charset="0"/>
              </a:rPr>
            </a:br>
            <a:r>
              <a:rPr lang="en-US" altLang="zh-CN" b="1">
                <a:solidFill>
                  <a:schemeClr val="bg1"/>
                </a:solidFill>
                <a:latin typeface="Times New Roman" panose="02020603050405020304" pitchFamily="18" charset="0"/>
                <a:ea typeface="+mj-ea"/>
                <a:cs typeface="Times New Roman" panose="02020603050405020304" pitchFamily="18" charset="0"/>
              </a:rPr>
              <a:t> Course Code : MEV303		   Course Name: Techniques in Environmental Sciences</a:t>
            </a: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3" name="Title 1">
            <a:extLst>
              <a:ext uri="{FF2B5EF4-FFF2-40B4-BE49-F238E27FC236}">
                <a16:creationId xmlns:a16="http://schemas.microsoft.com/office/drawing/2014/main" id="{4F6B8DF2-307B-476F-9E78-16901A7D9FE3}"/>
              </a:ext>
            </a:extLst>
          </p:cNvPr>
          <p:cNvSpPr txBox="1">
            <a:spLocks noChangeArrowheads="1"/>
          </p:cNvSpPr>
          <p:nvPr/>
        </p:nvSpPr>
        <p:spPr>
          <a:xfrm>
            <a:off x="-1" y="646938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Name of the Faculty: </a:t>
            </a:r>
            <a:r>
              <a:rPr kumimoji="0" lang="en-IN" altLang="zh-CN" b="1" i="0" u="none" strike="noStrike" kern="1200" cap="none" spc="0" normalizeH="0" baseline="0" noProof="0" err="1">
                <a:ln>
                  <a:noFill/>
                </a:ln>
                <a:solidFill>
                  <a:schemeClr val="bg1"/>
                </a:solidFill>
                <a:effectLst/>
                <a:uLnTx/>
                <a:uFillTx/>
                <a:latin typeface="Times New Roman" panose="02020603050405020304" pitchFamily="18" charset="0"/>
                <a:ea typeface="+mj-ea"/>
                <a:cs typeface="Times New Roman" panose="02020603050405020304" pitchFamily="18" charset="0"/>
              </a:rPr>
              <a:t>Dr.</a:t>
            </a: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Divya Tripathy 		</a:t>
            </a:r>
            <a:r>
              <a:rPr lang="en-US" altLang="zh-CN" b="1">
                <a:solidFill>
                  <a:schemeClr val="bg1"/>
                </a:solidFill>
                <a:latin typeface="Times New Roman" panose="02020603050405020304" pitchFamily="18" charset="0"/>
                <a:cs typeface="Times New Roman" panose="02020603050405020304" pitchFamily="18" charset="0"/>
              </a:rPr>
              <a:t>Program Name: </a:t>
            </a:r>
            <a:r>
              <a:rPr lang="en-US" altLang="zh-CN" b="1" err="1">
                <a:solidFill>
                  <a:schemeClr val="bg1"/>
                </a:solidFill>
                <a:latin typeface="Times New Roman" panose="02020603050405020304" pitchFamily="18" charset="0"/>
                <a:cs typeface="Times New Roman" panose="02020603050405020304" pitchFamily="18" charset="0"/>
              </a:rPr>
              <a:t>M.Sc</a:t>
            </a:r>
            <a:r>
              <a:rPr lang="en-US" altLang="zh-CN" b="1">
                <a:solidFill>
                  <a:schemeClr val="bg1"/>
                </a:solidFill>
                <a:latin typeface="Times New Roman" panose="02020603050405020304" pitchFamily="18" charset="0"/>
                <a:cs typeface="Times New Roman" panose="02020603050405020304" pitchFamily="18" charset="0"/>
              </a:rPr>
              <a:t> Environmental Science Sem III</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6" name="Title 1">
            <a:extLst>
              <a:ext uri="{FF2B5EF4-FFF2-40B4-BE49-F238E27FC236}">
                <a16:creationId xmlns:a16="http://schemas.microsoft.com/office/drawing/2014/main" id="{00F032A4-FB67-4CA2-B704-E62AB4E846A5}"/>
              </a:ext>
            </a:extLst>
          </p:cNvPr>
          <p:cNvSpPr txBox="1">
            <a:spLocks noChangeArrowheads="1"/>
          </p:cNvSpPr>
          <p:nvPr/>
        </p:nvSpPr>
        <p:spPr>
          <a:xfrm>
            <a:off x="10160" y="0"/>
            <a:ext cx="12191999" cy="908720"/>
          </a:xfrm>
          <a:prstGeom prst="rect">
            <a:avLst/>
          </a:prstGeom>
          <a:solidFill>
            <a:srgbClr val="C00000"/>
          </a:solidFill>
        </p:spPr>
        <p:txBody>
          <a:bodyPr/>
          <a:lstStyle/>
          <a:p>
            <a:pPr lvl="0" algn="ctr">
              <a:lnSpc>
                <a:spcPct val="90000"/>
              </a:lnSpc>
              <a:spcBef>
                <a:spcPct val="0"/>
              </a:spcBef>
              <a:defRPr/>
            </a:pPr>
            <a:endParaRPr kumimoji="0" lang="zh-CN" altLang="en-US"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sp>
        <p:nvSpPr>
          <p:cNvPr id="7" name="Title 1">
            <a:extLst>
              <a:ext uri="{FF2B5EF4-FFF2-40B4-BE49-F238E27FC236}">
                <a16:creationId xmlns:a16="http://schemas.microsoft.com/office/drawing/2014/main" id="{21223861-67B0-4A08-91D0-63EEEB1F5C0A}"/>
              </a:ext>
            </a:extLst>
          </p:cNvPr>
          <p:cNvSpPr txBox="1">
            <a:spLocks noChangeArrowheads="1"/>
          </p:cNvSpPr>
          <p:nvPr/>
        </p:nvSpPr>
        <p:spPr>
          <a:xfrm>
            <a:off x="10160" y="648462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rPr>
              <a:t>		                                                        </a:t>
            </a:r>
            <a:r>
              <a:rPr lang="en-US" altLang="zh-CN" b="1">
                <a:solidFill>
                  <a:schemeClr val="bg1"/>
                </a:solidFill>
                <a:latin typeface="Times New Roman" panose="02020603050405020304" pitchFamily="18" charset="0"/>
                <a:cs typeface="Times New Roman" panose="02020603050405020304" pitchFamily="18" charset="0"/>
              </a:rPr>
              <a:t> </a:t>
            </a:r>
            <a:endParaRPr lang="zh-CN" altLang="en-US" b="1">
              <a:solidFill>
                <a:schemeClr val="bg1"/>
              </a:solidFill>
              <a:latin typeface="Times New Roman" panose="02020603050405020304" pitchFamily="18" charset="0"/>
              <a:cs typeface="Times New Roman" panose="02020603050405020304" pitchFamily="18" charset="0"/>
            </a:endParaRPr>
          </a:p>
          <a:p>
            <a:pPr lvl="0">
              <a:lnSpc>
                <a:spcPct val="90000"/>
              </a:lnSpc>
              <a:spcBef>
                <a:spcPct val="0"/>
              </a:spcBef>
              <a:defRPr/>
            </a:pPr>
            <a:endParaRPr kumimoji="0" lang="en-IN" altLang="zh-CN" b="1" i="0" u="none" strike="noStrike" kern="1200" cap="none" spc="0" normalizeH="0" baseline="0" noProof="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7EB5023B-542B-4265-86EA-3C52B708C856}"/>
              </a:ext>
            </a:extLst>
          </p:cNvPr>
          <p:cNvPicPr>
            <a:picLocks noChangeAspect="1"/>
          </p:cNvPicPr>
          <p:nvPr/>
        </p:nvPicPr>
        <p:blipFill>
          <a:blip r:embed="rId3"/>
          <a:stretch>
            <a:fillRect/>
          </a:stretch>
        </p:blipFill>
        <p:spPr>
          <a:xfrm>
            <a:off x="1" y="2598"/>
            <a:ext cx="1188720" cy="906122"/>
          </a:xfrm>
          <a:prstGeom prst="rect">
            <a:avLst/>
          </a:prstGeom>
        </p:spPr>
      </p:pic>
      <p:pic>
        <p:nvPicPr>
          <p:cNvPr id="9" name="Picture 8">
            <a:extLst>
              <a:ext uri="{FF2B5EF4-FFF2-40B4-BE49-F238E27FC236}">
                <a16:creationId xmlns:a16="http://schemas.microsoft.com/office/drawing/2014/main" id="{1C613DA4-C5F8-4637-B126-551A27344791}"/>
              </a:ext>
            </a:extLst>
          </p:cNvPr>
          <p:cNvPicPr>
            <a:picLocks noChangeAspect="1"/>
          </p:cNvPicPr>
          <p:nvPr/>
        </p:nvPicPr>
        <p:blipFill>
          <a:blip r:embed="rId4"/>
          <a:stretch>
            <a:fillRect/>
          </a:stretch>
        </p:blipFill>
        <p:spPr>
          <a:xfrm>
            <a:off x="-10160" y="-152399"/>
            <a:ext cx="12192000" cy="6857999"/>
          </a:xfrm>
          <a:prstGeom prst="rect">
            <a:avLst/>
          </a:prstGeom>
        </p:spPr>
      </p:pic>
    </p:spTree>
    <p:extLst>
      <p:ext uri="{BB962C8B-B14F-4D97-AF65-F5344CB8AC3E}">
        <p14:creationId xmlns:p14="http://schemas.microsoft.com/office/powerpoint/2010/main" val="3460763366"/>
      </p:ext>
    </p:extLst>
  </p:cSld>
  <p:clrMapOvr>
    <a:masterClrMapping/>
  </p:clrMapOvr>
  <mc:AlternateContent xmlns:mc="http://schemas.openxmlformats.org/markup-compatibility/2006" xmlns:p14="http://schemas.microsoft.com/office/powerpoint/2010/main">
    <mc:Choice Requires="p14">
      <p:transition spd="slow" p14:dur="2000" advTm="185839"/>
    </mc:Choice>
    <mc:Fallback xmlns="">
      <p:transition spd="slow" advTm="18583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74FC5D3E75ED43BE1581D90AC30E76" ma:contentTypeVersion="10" ma:contentTypeDescription="Create a new document." ma:contentTypeScope="" ma:versionID="dcedc264e27c0adcb81f17250a61408f">
  <xsd:schema xmlns:xsd="http://www.w3.org/2001/XMLSchema" xmlns:xs="http://www.w3.org/2001/XMLSchema" xmlns:p="http://schemas.microsoft.com/office/2006/metadata/properties" xmlns:ns2="b59ff360-e906-476a-a4ba-1d10782d72e5" targetNamespace="http://schemas.microsoft.com/office/2006/metadata/properties" ma:root="true" ma:fieldsID="24656d8c1cbfab008f4a769151ef1956" ns2:_="">
    <xsd:import namespace="b59ff360-e906-476a-a4ba-1d10782d72e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9ff360-e906-476a-a4ba-1d10782d72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32F3AB-CEC9-4E13-B0F4-AE72663D1B7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BC3C20C-3603-487F-B8AA-691A736EAA98}">
  <ds:schemaRefs>
    <ds:schemaRef ds:uri="http://schemas.microsoft.com/sharepoint/v3/contenttype/forms"/>
  </ds:schemaRefs>
</ds:datastoreItem>
</file>

<file path=customXml/itemProps3.xml><?xml version="1.0" encoding="utf-8"?>
<ds:datastoreItem xmlns:ds="http://schemas.openxmlformats.org/officeDocument/2006/customXml" ds:itemID="{61AA3735-91C7-449E-A042-066394AE890E}">
  <ds:schemaRefs>
    <ds:schemaRef ds:uri="b59ff360-e906-476a-a4ba-1d10782d72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{0AF5710B-C9BE-D049-99F6-EA598E797940}tf10001119</Template>
  <TotalTime>30</TotalTime>
  <Words>2786</Words>
  <Application>Microsoft Office PowerPoint</Application>
  <PresentationFormat>Widescreen</PresentationFormat>
  <Paragraphs>349</Paragraphs>
  <Slides>40</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Comic Sans MS</vt:lpstr>
      <vt:lpstr>Source Sans Pro</vt:lpstr>
      <vt:lpstr>Times New Roman</vt:lpstr>
      <vt:lpstr>Tinos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Diwakar Chauhan</cp:lastModifiedBy>
  <cp:revision>4</cp:revision>
  <dcterms:created xsi:type="dcterms:W3CDTF">2020-05-05T09:43:45Z</dcterms:created>
  <dcterms:modified xsi:type="dcterms:W3CDTF">2022-01-18T09:18:19Z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0x0101004274FC5D3E75ED43BE1581D90AC30E76</vt:lpwstr>
  </property>
</Properties>
</file>